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66" r:id="rId2"/>
    <p:sldId id="355" r:id="rId3"/>
    <p:sldId id="293" r:id="rId4"/>
    <p:sldId id="356" r:id="rId5"/>
    <p:sldId id="294" r:id="rId6"/>
    <p:sldId id="295" r:id="rId7"/>
    <p:sldId id="296" r:id="rId8"/>
    <p:sldId id="297" r:id="rId9"/>
    <p:sldId id="298" r:id="rId10"/>
    <p:sldId id="299" r:id="rId11"/>
    <p:sldId id="365" r:id="rId12"/>
    <p:sldId id="323" r:id="rId13"/>
    <p:sldId id="300" r:id="rId14"/>
    <p:sldId id="301" r:id="rId15"/>
    <p:sldId id="357" r:id="rId16"/>
    <p:sldId id="324" r:id="rId17"/>
    <p:sldId id="358" r:id="rId18"/>
    <p:sldId id="325" r:id="rId19"/>
    <p:sldId id="302" r:id="rId20"/>
    <p:sldId id="304" r:id="rId21"/>
    <p:sldId id="303" r:id="rId22"/>
    <p:sldId id="305" r:id="rId23"/>
    <p:sldId id="326" r:id="rId24"/>
    <p:sldId id="327" r:id="rId25"/>
    <p:sldId id="306" r:id="rId26"/>
    <p:sldId id="307" r:id="rId27"/>
    <p:sldId id="328" r:id="rId28"/>
    <p:sldId id="308" r:id="rId29"/>
    <p:sldId id="310" r:id="rId30"/>
    <p:sldId id="309" r:id="rId31"/>
    <p:sldId id="311" r:id="rId32"/>
    <p:sldId id="329" r:id="rId33"/>
    <p:sldId id="312" r:id="rId34"/>
    <p:sldId id="330" r:id="rId35"/>
    <p:sldId id="313" r:id="rId36"/>
    <p:sldId id="314" r:id="rId37"/>
    <p:sldId id="315" r:id="rId38"/>
    <p:sldId id="331" r:id="rId39"/>
    <p:sldId id="316" r:id="rId40"/>
    <p:sldId id="332" r:id="rId41"/>
    <p:sldId id="360" r:id="rId42"/>
    <p:sldId id="317" r:id="rId43"/>
    <p:sldId id="318" r:id="rId44"/>
    <p:sldId id="319" r:id="rId45"/>
    <p:sldId id="361" r:id="rId46"/>
    <p:sldId id="362" r:id="rId47"/>
    <p:sldId id="363" r:id="rId48"/>
    <p:sldId id="364" r:id="rId49"/>
    <p:sldId id="320" r:id="rId50"/>
    <p:sldId id="349" r:id="rId51"/>
    <p:sldId id="347" r:id="rId52"/>
    <p:sldId id="348" r:id="rId53"/>
    <p:sldId id="350" r:id="rId54"/>
    <p:sldId id="352" r:id="rId55"/>
    <p:sldId id="321" r:id="rId56"/>
    <p:sldId id="322" r:id="rId57"/>
    <p:sldId id="333" r:id="rId58"/>
    <p:sldId id="334" r:id="rId59"/>
    <p:sldId id="353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A718A"/>
    <a:srgbClr val="93634C"/>
    <a:srgbClr val="946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633" autoAdjust="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82AE50C-CE12-42D7-9076-5EDD7D724CC7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5C938EC-096E-4FF9-9FCB-7CC27DC914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8295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80C77-4383-44F9-8867-5B47AA1EBC5D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62227-3DE1-475E-AA63-EE7CC48910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F9DD6-0C21-4081-B7CF-82F2629BFEF7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48900-ABA1-46D0-B4ED-3CC4C63F0F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08D38-59E0-4BAA-AEE2-7AC090E676A7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0649E-4E43-4137-B799-614FBBECCF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75D1A-3B6C-4988-A15F-6E771882B786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420DC-5401-4403-A48F-A149E97BA8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939A-1D65-4CFD-A15C-71E41AD31A91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61361-C1AC-413B-B73B-6E5121B616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F5B0D-D3DD-411E-9C21-E9B6148B87EA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12AE-C77F-4CF0-81EC-75DF956979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0712C3-5EA4-4237-86DB-6CF0EE94577E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E5379-6283-4A5B-8099-0E9FFB53DA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CB6C0-9A07-4637-BF36-61D613939F8D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84444-1B27-4D08-A831-E37673CDCD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42F80-CF67-46AE-8CBE-6897EBFB1ABE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61D93-5EC3-4605-BF41-715507DD11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2FC2F-311C-4476-95D9-3B6615D48391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E26A9-A372-4296-A3A4-1155569404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1D5E4-738D-4E87-9D4F-C3D1AB1BF6AA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F528F-A4FA-4EA9-8F48-26A962C0A8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14F5FD-338B-4672-BD70-D2EC9D3FF902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FA80D1-DE52-4EF9-9575-4EA625A05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7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58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4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jpkc.qust.edu.cn/index/qiuruchen/pages/file/multimedia/HanBC/G1-5/G1-5yuanyin1.ht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292080" y="2274838"/>
            <a:ext cx="403244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>
            <a:spAutoFit/>
          </a:bodyPr>
          <a:lstStyle/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第七章 </a:t>
            </a:r>
            <a:endParaRPr lang="en-US" altLang="zh-CN"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离子聚合工艺</a:t>
            </a:r>
            <a:endParaRPr lang="en-US" altLang="zh-CN"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阴离子聚合</a:t>
            </a:r>
          </a:p>
        </p:txBody>
      </p:sp>
    </p:spTree>
    <p:extLst>
      <p:ext uri="{BB962C8B-B14F-4D97-AF65-F5344CB8AC3E}">
        <p14:creationId xmlns:p14="http://schemas.microsoft.com/office/powerpoint/2010/main" val="158281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39A10C6-394F-4D55-A136-1ECDB2A653F4}"/>
              </a:ext>
            </a:extLst>
          </p:cNvPr>
          <p:cNvSpPr/>
          <p:nvPr/>
        </p:nvSpPr>
        <p:spPr>
          <a:xfrm>
            <a:off x="620614" y="3645024"/>
            <a:ext cx="8127849" cy="2664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3121"/>
            <a:ext cx="4014554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9.4 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热塑性弹性体</a:t>
            </a:r>
          </a:p>
        </p:txBody>
      </p:sp>
      <p:sp>
        <p:nvSpPr>
          <p:cNvPr id="2" name="矩形 1"/>
          <p:cNvSpPr/>
          <p:nvPr/>
        </p:nvSpPr>
        <p:spPr>
          <a:xfrm>
            <a:off x="4139952" y="39270"/>
            <a:ext cx="3724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thermoplastic elastomer</a:t>
            </a:r>
            <a:endParaRPr lang="zh-CN" altLang="en-US" sz="2400" dirty="0"/>
          </a:p>
        </p:txBody>
      </p:sp>
      <p:sp>
        <p:nvSpPr>
          <p:cNvPr id="10" name="对角圆角矩形 8">
            <a:extLst>
              <a:ext uri="{FF2B5EF4-FFF2-40B4-BE49-F238E27FC236}">
                <a16:creationId xmlns:a16="http://schemas.microsoft.com/office/drawing/2014/main" id="{1D0AF246-FC80-4D5C-93DF-ADCEBB6E417F}"/>
              </a:ext>
            </a:extLst>
          </p:cNvPr>
          <p:cNvSpPr/>
          <p:nvPr/>
        </p:nvSpPr>
        <p:spPr>
          <a:xfrm>
            <a:off x="557662" y="836712"/>
            <a:ext cx="8280920" cy="5832648"/>
          </a:xfrm>
          <a:prstGeom prst="round2DiagRect">
            <a:avLst>
              <a:gd name="adj1" fmla="val 236"/>
              <a:gd name="adj2" fmla="val 0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热塑性弹性体是指在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高温下能塑化成型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，在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常温下又能显示橡胶弹性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的一类材料，它兼具热塑性塑料的加工成型的特征和硫化橡胶的弹性。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</a:pP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SBS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是苯乙烯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丁二烯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苯乙烯三嵌段聚合物。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</a:pP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1963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    美国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Phillips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公司    商品名为</a:t>
            </a:r>
            <a:r>
              <a:rPr lang="en-US" altLang="zh-CN" sz="24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Solprene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</a:pP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1965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    美国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公司采用   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阴离子三步法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日本旭化成公司、英国、德国等国相继投入工业化生产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我国巴陵石化公司和燕山石化公司建成万吨级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SBS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生产装置。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52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227"/>
            <a:ext cx="19263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结构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539552" y="980728"/>
            <a:ext cx="4464496" cy="532859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indent="457200">
              <a:lnSpc>
                <a:spcPts val="3500"/>
              </a:lnSpc>
            </a:pPr>
            <a:r>
              <a:rPr lang="zh-CN" altLang="en-US" sz="2400" dirty="0"/>
              <a:t>常温下，</a:t>
            </a:r>
            <a:r>
              <a:rPr lang="en-US" altLang="zh-CN" sz="2400" dirty="0"/>
              <a:t>SBS</a:t>
            </a:r>
            <a:r>
              <a:rPr lang="zh-CN" altLang="en-US" sz="2400" dirty="0"/>
              <a:t>具有互不相容的</a:t>
            </a:r>
            <a:r>
              <a:rPr lang="zh-CN" altLang="en-US" sz="2400" dirty="0">
                <a:solidFill>
                  <a:srgbClr val="FF0000"/>
                </a:solidFill>
              </a:rPr>
              <a:t>两相结构</a:t>
            </a:r>
            <a:r>
              <a:rPr lang="zh-CN" altLang="en-US" sz="2400" dirty="0"/>
              <a:t>，分散相聚苯乙烯互相聚集在一起</a:t>
            </a:r>
            <a:r>
              <a:rPr lang="en-US" altLang="zh-CN" sz="2400" dirty="0"/>
              <a:t>(</a:t>
            </a:r>
            <a:r>
              <a:rPr lang="zh-CN" altLang="en-US" sz="2400" dirty="0"/>
              <a:t>又称微区</a:t>
            </a:r>
            <a:r>
              <a:rPr lang="en-US" altLang="zh-CN" sz="2400" dirty="0"/>
              <a:t>)</a:t>
            </a:r>
            <a:r>
              <a:rPr lang="zh-CN" altLang="en-US" sz="2400" dirty="0"/>
              <a:t>，此时</a:t>
            </a:r>
            <a:r>
              <a:rPr lang="en-US" altLang="zh-CN" sz="2400" dirty="0"/>
              <a:t>PS</a:t>
            </a:r>
            <a:r>
              <a:rPr lang="zh-CN" altLang="en-US" sz="2400" dirty="0"/>
              <a:t>微区起物理交联作用和对橡胶相</a:t>
            </a:r>
            <a:r>
              <a:rPr lang="en-US" altLang="zh-CN" sz="2400" dirty="0"/>
              <a:t>PB</a:t>
            </a:r>
            <a:r>
              <a:rPr lang="zh-CN" altLang="en-US" sz="2400" dirty="0"/>
              <a:t>段补强作用。</a:t>
            </a:r>
            <a:r>
              <a:rPr lang="zh-CN" altLang="en-US" sz="2400" dirty="0">
                <a:solidFill>
                  <a:srgbClr val="FF0000"/>
                </a:solidFill>
              </a:rPr>
              <a:t>聚苯乙烯</a:t>
            </a:r>
            <a:r>
              <a:rPr lang="zh-CN" altLang="en-US" sz="2400" dirty="0"/>
              <a:t>段在常温下呈玻璃状，非常坚</a:t>
            </a:r>
            <a:r>
              <a:rPr lang="zh-CN" altLang="en-US" sz="2400" dirty="0">
                <a:solidFill>
                  <a:srgbClr val="FF0000"/>
                </a:solidFill>
              </a:rPr>
              <a:t>硬</a:t>
            </a:r>
            <a:r>
              <a:rPr lang="zh-CN" altLang="en-US" sz="2400" dirty="0"/>
              <a:t>，并使提供弹性的聚丁二烯段末端固定，构成</a:t>
            </a:r>
            <a:r>
              <a:rPr lang="zh-CN" altLang="en-US" sz="2400" dirty="0">
                <a:solidFill>
                  <a:srgbClr val="FF0000"/>
                </a:solidFill>
              </a:rPr>
              <a:t>物理交联</a:t>
            </a:r>
            <a:r>
              <a:rPr lang="zh-CN" altLang="en-US" sz="2400" dirty="0"/>
              <a:t>网状结构，结果</a:t>
            </a:r>
            <a:r>
              <a:rPr lang="en-US" altLang="zh-CN" sz="2400" dirty="0"/>
              <a:t>SBS</a:t>
            </a:r>
            <a:r>
              <a:rPr lang="zh-CN" altLang="en-US" sz="2400" dirty="0"/>
              <a:t>在常温下呈现弹性体特征。</a:t>
            </a:r>
            <a:endParaRPr lang="en-US" altLang="zh-CN" sz="2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AB54393-61B6-474B-9004-219B0F69C669}"/>
              </a:ext>
            </a:extLst>
          </p:cNvPr>
          <p:cNvGrpSpPr/>
          <p:nvPr/>
        </p:nvGrpSpPr>
        <p:grpSpPr>
          <a:xfrm rot="18860252">
            <a:off x="5907722" y="463737"/>
            <a:ext cx="2148659" cy="2022037"/>
            <a:chOff x="5820461" y="1769621"/>
            <a:chExt cx="2855995" cy="2667491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03842420-61F0-414C-9CED-AC584D807635}"/>
                </a:ext>
              </a:extLst>
            </p:cNvPr>
            <p:cNvSpPr/>
            <p:nvPr/>
          </p:nvSpPr>
          <p:spPr>
            <a:xfrm>
              <a:off x="6069587" y="3099937"/>
              <a:ext cx="1292922" cy="1256155"/>
            </a:xfrm>
            <a:custGeom>
              <a:avLst/>
              <a:gdLst>
                <a:gd name="connsiteX0" fmla="*/ 0 w 1292922"/>
                <a:gd name="connsiteY0" fmla="*/ 141421 h 1256155"/>
                <a:gd name="connsiteX1" fmla="*/ 167054 w 1292922"/>
                <a:gd name="connsiteY1" fmla="*/ 413983 h 1256155"/>
                <a:gd name="connsiteX2" fmla="*/ 685800 w 1292922"/>
                <a:gd name="connsiteY2" fmla="*/ 246929 h 1256155"/>
                <a:gd name="connsiteX3" fmla="*/ 606669 w 1292922"/>
                <a:gd name="connsiteY3" fmla="*/ 18329 h 1256155"/>
                <a:gd name="connsiteX4" fmla="*/ 879231 w 1292922"/>
                <a:gd name="connsiteY4" fmla="*/ 88667 h 1256155"/>
                <a:gd name="connsiteX5" fmla="*/ 958361 w 1292922"/>
                <a:gd name="connsiteY5" fmla="*/ 677752 h 1256155"/>
                <a:gd name="connsiteX6" fmla="*/ 1292469 w 1292922"/>
                <a:gd name="connsiteY6" fmla="*/ 484321 h 1256155"/>
                <a:gd name="connsiteX7" fmla="*/ 879231 w 1292922"/>
                <a:gd name="connsiteY7" fmla="*/ 405190 h 1256155"/>
                <a:gd name="connsiteX8" fmla="*/ 817684 w 1292922"/>
                <a:gd name="connsiteY8" fmla="*/ 871183 h 1256155"/>
                <a:gd name="connsiteX9" fmla="*/ 439615 w 1292922"/>
                <a:gd name="connsiteY9" fmla="*/ 871183 h 1256155"/>
                <a:gd name="connsiteX10" fmla="*/ 870438 w 1292922"/>
                <a:gd name="connsiteY10" fmla="*/ 1205290 h 1256155"/>
                <a:gd name="connsiteX11" fmla="*/ 1116623 w 1292922"/>
                <a:gd name="connsiteY11" fmla="*/ 1249252 h 12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2922" h="1256155">
                  <a:moveTo>
                    <a:pt x="0" y="141421"/>
                  </a:moveTo>
                  <a:cubicBezTo>
                    <a:pt x="26377" y="268909"/>
                    <a:pt x="52754" y="396398"/>
                    <a:pt x="167054" y="413983"/>
                  </a:cubicBezTo>
                  <a:cubicBezTo>
                    <a:pt x="281354" y="431568"/>
                    <a:pt x="612531" y="312871"/>
                    <a:pt x="685800" y="246929"/>
                  </a:cubicBezTo>
                  <a:cubicBezTo>
                    <a:pt x="759069" y="180987"/>
                    <a:pt x="574431" y="44706"/>
                    <a:pt x="606669" y="18329"/>
                  </a:cubicBezTo>
                  <a:cubicBezTo>
                    <a:pt x="638908" y="-8048"/>
                    <a:pt x="820616" y="-21237"/>
                    <a:pt x="879231" y="88667"/>
                  </a:cubicBezTo>
                  <a:cubicBezTo>
                    <a:pt x="937846" y="198571"/>
                    <a:pt x="889488" y="611810"/>
                    <a:pt x="958361" y="677752"/>
                  </a:cubicBezTo>
                  <a:cubicBezTo>
                    <a:pt x="1027234" y="743694"/>
                    <a:pt x="1305657" y="529748"/>
                    <a:pt x="1292469" y="484321"/>
                  </a:cubicBezTo>
                  <a:cubicBezTo>
                    <a:pt x="1279281" y="438894"/>
                    <a:pt x="958362" y="340713"/>
                    <a:pt x="879231" y="405190"/>
                  </a:cubicBezTo>
                  <a:cubicBezTo>
                    <a:pt x="800100" y="469667"/>
                    <a:pt x="890953" y="793518"/>
                    <a:pt x="817684" y="871183"/>
                  </a:cubicBezTo>
                  <a:cubicBezTo>
                    <a:pt x="744415" y="948848"/>
                    <a:pt x="430823" y="815499"/>
                    <a:pt x="439615" y="871183"/>
                  </a:cubicBezTo>
                  <a:cubicBezTo>
                    <a:pt x="448407" y="926867"/>
                    <a:pt x="757603" y="1142279"/>
                    <a:pt x="870438" y="1205290"/>
                  </a:cubicBezTo>
                  <a:cubicBezTo>
                    <a:pt x="983273" y="1268302"/>
                    <a:pt x="1049948" y="1258777"/>
                    <a:pt x="1116623" y="1249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6FE209F-538A-4A0B-B870-54CB8F632E26}"/>
                </a:ext>
              </a:extLst>
            </p:cNvPr>
            <p:cNvSpPr/>
            <p:nvPr/>
          </p:nvSpPr>
          <p:spPr>
            <a:xfrm>
              <a:off x="7164288" y="4293096"/>
              <a:ext cx="1512168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BFA8D7-6B39-47AE-AF02-D33B5D3774D6}"/>
                </a:ext>
              </a:extLst>
            </p:cNvPr>
            <p:cNvSpPr/>
            <p:nvPr/>
          </p:nvSpPr>
          <p:spPr>
            <a:xfrm rot="4619507">
              <a:off x="5136385" y="2453697"/>
              <a:ext cx="1512168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44F084C-944C-43DC-8CB3-55641EBABB84}"/>
              </a:ext>
            </a:extLst>
          </p:cNvPr>
          <p:cNvGrpSpPr/>
          <p:nvPr/>
        </p:nvGrpSpPr>
        <p:grpSpPr>
          <a:xfrm>
            <a:off x="5796136" y="2927160"/>
            <a:ext cx="2281436" cy="2376744"/>
            <a:chOff x="5587772" y="2973264"/>
            <a:chExt cx="2281436" cy="237674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72CAD0E-A965-4D87-B382-EF2D9ABCB7B7}"/>
                </a:ext>
              </a:extLst>
            </p:cNvPr>
            <p:cNvGrpSpPr/>
            <p:nvPr/>
          </p:nvGrpSpPr>
          <p:grpSpPr>
            <a:xfrm>
              <a:off x="7581176" y="3395443"/>
              <a:ext cx="288032" cy="1483169"/>
              <a:chOff x="6732240" y="3434607"/>
              <a:chExt cx="288032" cy="1483169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682A97B-3D00-4CE9-B96F-9F096FEDDAF5}"/>
                  </a:ext>
                </a:extLst>
              </p:cNvPr>
              <p:cNvSpPr/>
              <p:nvPr/>
            </p:nvSpPr>
            <p:spPr>
              <a:xfrm>
                <a:off x="6732240" y="3578623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6DA7665-94DD-448E-83A9-0AC2ADD2C8F5}"/>
                  </a:ext>
                </a:extLst>
              </p:cNvPr>
              <p:cNvSpPr/>
              <p:nvPr/>
            </p:nvSpPr>
            <p:spPr>
              <a:xfrm>
                <a:off x="6804248" y="3731022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818C9-62C9-45E2-8E56-5179AD5C989A}"/>
                  </a:ext>
                </a:extLst>
              </p:cNvPr>
              <p:cNvSpPr/>
              <p:nvPr/>
            </p:nvSpPr>
            <p:spPr>
              <a:xfrm>
                <a:off x="6876256" y="3434607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4195C87-F5BF-483D-8274-2203598A9658}"/>
                  </a:ext>
                </a:extLst>
              </p:cNvPr>
              <p:cNvSpPr/>
              <p:nvPr/>
            </p:nvSpPr>
            <p:spPr>
              <a:xfrm>
                <a:off x="6948264" y="3731431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5C430A3-379A-48A2-ABD2-98EB261B9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668351" y="4435529"/>
              <a:ext cx="317019" cy="151193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1FAA562-C791-44E7-ADAB-9BE158D7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666697" y="2375804"/>
              <a:ext cx="317019" cy="1511939"/>
            </a:xfrm>
            <a:prstGeom prst="rect">
              <a:avLst/>
            </a:prstGeom>
          </p:spPr>
        </p:pic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25E6C65-B6AE-469D-AE35-DADEF2C69EC4}"/>
                </a:ext>
              </a:extLst>
            </p:cNvPr>
            <p:cNvGrpSpPr/>
            <p:nvPr/>
          </p:nvGrpSpPr>
          <p:grpSpPr>
            <a:xfrm>
              <a:off x="5587772" y="3395443"/>
              <a:ext cx="288032" cy="1483169"/>
              <a:chOff x="6732240" y="3434607"/>
              <a:chExt cx="288032" cy="1483169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BC94025-0CBC-4B10-BD16-AB36CC5E46E2}"/>
                  </a:ext>
                </a:extLst>
              </p:cNvPr>
              <p:cNvSpPr/>
              <p:nvPr/>
            </p:nvSpPr>
            <p:spPr>
              <a:xfrm>
                <a:off x="6732240" y="3578623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85E4A12-DC42-44B2-84E4-96F7C47A9112}"/>
                  </a:ext>
                </a:extLst>
              </p:cNvPr>
              <p:cNvSpPr/>
              <p:nvPr/>
            </p:nvSpPr>
            <p:spPr>
              <a:xfrm>
                <a:off x="6804248" y="3731022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CC1B14B-E364-4E24-A7ED-29844BCE3661}"/>
                  </a:ext>
                </a:extLst>
              </p:cNvPr>
              <p:cNvSpPr/>
              <p:nvPr/>
            </p:nvSpPr>
            <p:spPr>
              <a:xfrm>
                <a:off x="6876256" y="3434607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1B8420-03C6-43A1-AEAC-C43B595C7881}"/>
                  </a:ext>
                </a:extLst>
              </p:cNvPr>
              <p:cNvSpPr/>
              <p:nvPr/>
            </p:nvSpPr>
            <p:spPr>
              <a:xfrm>
                <a:off x="6948264" y="3731431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E5F6E21-E7BD-4383-B632-0A989CCAE2C7}"/>
                </a:ext>
              </a:extLst>
            </p:cNvPr>
            <p:cNvSpPr/>
            <p:nvPr/>
          </p:nvSpPr>
          <p:spPr>
            <a:xfrm>
              <a:off x="6074742" y="3253154"/>
              <a:ext cx="1513020" cy="623622"/>
            </a:xfrm>
            <a:custGeom>
              <a:avLst/>
              <a:gdLst>
                <a:gd name="connsiteX0" fmla="*/ 1513020 w 1513020"/>
                <a:gd name="connsiteY0" fmla="*/ 263769 h 623622"/>
                <a:gd name="connsiteX1" fmla="*/ 1293212 w 1513020"/>
                <a:gd name="connsiteY1" fmla="*/ 254977 h 623622"/>
                <a:gd name="connsiteX2" fmla="*/ 1134950 w 1513020"/>
                <a:gd name="connsiteY2" fmla="*/ 571500 h 623622"/>
                <a:gd name="connsiteX3" fmla="*/ 765673 w 1513020"/>
                <a:gd name="connsiteY3" fmla="*/ 422031 h 623622"/>
                <a:gd name="connsiteX4" fmla="*/ 528281 w 1513020"/>
                <a:gd name="connsiteY4" fmla="*/ 307731 h 623622"/>
                <a:gd name="connsiteX5" fmla="*/ 748089 w 1513020"/>
                <a:gd name="connsiteY5" fmla="*/ 615461 h 623622"/>
                <a:gd name="connsiteX6" fmla="*/ 862389 w 1513020"/>
                <a:gd name="connsiteY6" fmla="*/ 509954 h 623622"/>
                <a:gd name="connsiteX7" fmla="*/ 836012 w 1513020"/>
                <a:gd name="connsiteY7" fmla="*/ 246184 h 623622"/>
                <a:gd name="connsiteX8" fmla="*/ 510696 w 1513020"/>
                <a:gd name="connsiteY8" fmla="*/ 307731 h 623622"/>
                <a:gd name="connsiteX9" fmla="*/ 343643 w 1513020"/>
                <a:gd name="connsiteY9" fmla="*/ 527538 h 623622"/>
                <a:gd name="connsiteX10" fmla="*/ 282096 w 1513020"/>
                <a:gd name="connsiteY10" fmla="*/ 536331 h 623622"/>
                <a:gd name="connsiteX11" fmla="*/ 97458 w 1513020"/>
                <a:gd name="connsiteY11" fmla="*/ 351692 h 623622"/>
                <a:gd name="connsiteX12" fmla="*/ 79873 w 1513020"/>
                <a:gd name="connsiteY12" fmla="*/ 246184 h 623622"/>
                <a:gd name="connsiteX13" fmla="*/ 743 w 1513020"/>
                <a:gd name="connsiteY13" fmla="*/ 43961 h 623622"/>
                <a:gd name="connsiteX14" fmla="*/ 132627 w 1513020"/>
                <a:gd name="connsiteY14" fmla="*/ 0 h 6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020" h="623622">
                  <a:moveTo>
                    <a:pt x="1513020" y="263769"/>
                  </a:moveTo>
                  <a:cubicBezTo>
                    <a:pt x="1434622" y="233728"/>
                    <a:pt x="1356224" y="203688"/>
                    <a:pt x="1293212" y="254977"/>
                  </a:cubicBezTo>
                  <a:cubicBezTo>
                    <a:pt x="1230200" y="306266"/>
                    <a:pt x="1222873" y="543658"/>
                    <a:pt x="1134950" y="571500"/>
                  </a:cubicBezTo>
                  <a:cubicBezTo>
                    <a:pt x="1047027" y="599342"/>
                    <a:pt x="866784" y="465992"/>
                    <a:pt x="765673" y="422031"/>
                  </a:cubicBezTo>
                  <a:cubicBezTo>
                    <a:pt x="664562" y="378070"/>
                    <a:pt x="531212" y="275493"/>
                    <a:pt x="528281" y="307731"/>
                  </a:cubicBezTo>
                  <a:cubicBezTo>
                    <a:pt x="525350" y="339969"/>
                    <a:pt x="692405" y="581757"/>
                    <a:pt x="748089" y="615461"/>
                  </a:cubicBezTo>
                  <a:cubicBezTo>
                    <a:pt x="803773" y="649165"/>
                    <a:pt x="847735" y="571500"/>
                    <a:pt x="862389" y="509954"/>
                  </a:cubicBezTo>
                  <a:cubicBezTo>
                    <a:pt x="877043" y="448408"/>
                    <a:pt x="894627" y="279888"/>
                    <a:pt x="836012" y="246184"/>
                  </a:cubicBezTo>
                  <a:cubicBezTo>
                    <a:pt x="777397" y="212480"/>
                    <a:pt x="592757" y="260839"/>
                    <a:pt x="510696" y="307731"/>
                  </a:cubicBezTo>
                  <a:cubicBezTo>
                    <a:pt x="428635" y="354623"/>
                    <a:pt x="381743" y="489438"/>
                    <a:pt x="343643" y="527538"/>
                  </a:cubicBezTo>
                  <a:cubicBezTo>
                    <a:pt x="305543" y="565638"/>
                    <a:pt x="323127" y="565639"/>
                    <a:pt x="282096" y="536331"/>
                  </a:cubicBezTo>
                  <a:cubicBezTo>
                    <a:pt x="241065" y="507023"/>
                    <a:pt x="131162" y="400050"/>
                    <a:pt x="97458" y="351692"/>
                  </a:cubicBezTo>
                  <a:cubicBezTo>
                    <a:pt x="63754" y="303334"/>
                    <a:pt x="95992" y="297473"/>
                    <a:pt x="79873" y="246184"/>
                  </a:cubicBezTo>
                  <a:cubicBezTo>
                    <a:pt x="63754" y="194895"/>
                    <a:pt x="-8049" y="84992"/>
                    <a:pt x="743" y="43961"/>
                  </a:cubicBezTo>
                  <a:cubicBezTo>
                    <a:pt x="9535" y="2930"/>
                    <a:pt x="71081" y="1465"/>
                    <a:pt x="13262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91A3043-DD19-4328-8283-84D6E1B87667}"/>
                </a:ext>
              </a:extLst>
            </p:cNvPr>
            <p:cNvSpPr/>
            <p:nvPr/>
          </p:nvSpPr>
          <p:spPr>
            <a:xfrm>
              <a:off x="5873262" y="3581172"/>
              <a:ext cx="1832624" cy="1449737"/>
            </a:xfrm>
            <a:custGeom>
              <a:avLst/>
              <a:gdLst>
                <a:gd name="connsiteX0" fmla="*/ 0 w 1832624"/>
                <a:gd name="connsiteY0" fmla="*/ 94013 h 1449737"/>
                <a:gd name="connsiteX1" fmla="*/ 96715 w 1832624"/>
                <a:gd name="connsiteY1" fmla="*/ 14882 h 1449737"/>
                <a:gd name="connsiteX2" fmla="*/ 334107 w 1832624"/>
                <a:gd name="connsiteY2" fmla="*/ 357782 h 1449737"/>
                <a:gd name="connsiteX3" fmla="*/ 633046 w 1832624"/>
                <a:gd name="connsiteY3" fmla="*/ 568797 h 1449737"/>
                <a:gd name="connsiteX4" fmla="*/ 624253 w 1832624"/>
                <a:gd name="connsiteY4" fmla="*/ 348990 h 1449737"/>
                <a:gd name="connsiteX5" fmla="*/ 589084 w 1832624"/>
                <a:gd name="connsiteY5" fmla="*/ 788605 h 1449737"/>
                <a:gd name="connsiteX6" fmla="*/ 914400 w 1832624"/>
                <a:gd name="connsiteY6" fmla="*/ 999620 h 1449737"/>
                <a:gd name="connsiteX7" fmla="*/ 949569 w 1832624"/>
                <a:gd name="connsiteY7" fmla="*/ 832566 h 1449737"/>
                <a:gd name="connsiteX8" fmla="*/ 905607 w 1832624"/>
                <a:gd name="connsiteY8" fmla="*/ 507251 h 1449737"/>
                <a:gd name="connsiteX9" fmla="*/ 1406769 w 1832624"/>
                <a:gd name="connsiteY9" fmla="*/ 709474 h 1449737"/>
                <a:gd name="connsiteX10" fmla="*/ 1204546 w 1832624"/>
                <a:gd name="connsiteY10" fmla="*/ 885320 h 1449737"/>
                <a:gd name="connsiteX11" fmla="*/ 1371600 w 1832624"/>
                <a:gd name="connsiteY11" fmla="*/ 516043 h 1449737"/>
                <a:gd name="connsiteX12" fmla="*/ 1538653 w 1832624"/>
                <a:gd name="connsiteY12" fmla="*/ 735851 h 1449737"/>
                <a:gd name="connsiteX13" fmla="*/ 1538653 w 1832624"/>
                <a:gd name="connsiteY13" fmla="*/ 1078751 h 1449737"/>
                <a:gd name="connsiteX14" fmla="*/ 1661746 w 1832624"/>
                <a:gd name="connsiteY14" fmla="*/ 1210636 h 1449737"/>
                <a:gd name="connsiteX15" fmla="*/ 1820007 w 1832624"/>
                <a:gd name="connsiteY15" fmla="*/ 1448028 h 1449737"/>
                <a:gd name="connsiteX16" fmla="*/ 1811215 w 1832624"/>
                <a:gd name="connsiteY16" fmla="*/ 1298559 h 144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2624" h="1449737">
                  <a:moveTo>
                    <a:pt x="0" y="94013"/>
                  </a:moveTo>
                  <a:cubicBezTo>
                    <a:pt x="20515" y="32467"/>
                    <a:pt x="41031" y="-29079"/>
                    <a:pt x="96715" y="14882"/>
                  </a:cubicBezTo>
                  <a:cubicBezTo>
                    <a:pt x="152399" y="58843"/>
                    <a:pt x="244718" y="265463"/>
                    <a:pt x="334107" y="357782"/>
                  </a:cubicBezTo>
                  <a:cubicBezTo>
                    <a:pt x="423496" y="450101"/>
                    <a:pt x="584688" y="570262"/>
                    <a:pt x="633046" y="568797"/>
                  </a:cubicBezTo>
                  <a:cubicBezTo>
                    <a:pt x="681404" y="567332"/>
                    <a:pt x="631580" y="312355"/>
                    <a:pt x="624253" y="348990"/>
                  </a:cubicBezTo>
                  <a:cubicBezTo>
                    <a:pt x="616926" y="385625"/>
                    <a:pt x="540726" y="680167"/>
                    <a:pt x="589084" y="788605"/>
                  </a:cubicBezTo>
                  <a:cubicBezTo>
                    <a:pt x="637442" y="897043"/>
                    <a:pt x="854319" y="992293"/>
                    <a:pt x="914400" y="999620"/>
                  </a:cubicBezTo>
                  <a:cubicBezTo>
                    <a:pt x="974481" y="1006947"/>
                    <a:pt x="951034" y="914627"/>
                    <a:pt x="949569" y="832566"/>
                  </a:cubicBezTo>
                  <a:cubicBezTo>
                    <a:pt x="948104" y="750505"/>
                    <a:pt x="829407" y="527766"/>
                    <a:pt x="905607" y="507251"/>
                  </a:cubicBezTo>
                  <a:cubicBezTo>
                    <a:pt x="981807" y="486736"/>
                    <a:pt x="1356946" y="646463"/>
                    <a:pt x="1406769" y="709474"/>
                  </a:cubicBezTo>
                  <a:cubicBezTo>
                    <a:pt x="1456592" y="772485"/>
                    <a:pt x="1210407" y="917558"/>
                    <a:pt x="1204546" y="885320"/>
                  </a:cubicBezTo>
                  <a:cubicBezTo>
                    <a:pt x="1198685" y="853082"/>
                    <a:pt x="1315916" y="540954"/>
                    <a:pt x="1371600" y="516043"/>
                  </a:cubicBezTo>
                  <a:cubicBezTo>
                    <a:pt x="1427284" y="491132"/>
                    <a:pt x="1510811" y="642066"/>
                    <a:pt x="1538653" y="735851"/>
                  </a:cubicBezTo>
                  <a:cubicBezTo>
                    <a:pt x="1566495" y="829636"/>
                    <a:pt x="1518137" y="999620"/>
                    <a:pt x="1538653" y="1078751"/>
                  </a:cubicBezTo>
                  <a:cubicBezTo>
                    <a:pt x="1559169" y="1157882"/>
                    <a:pt x="1614854" y="1149090"/>
                    <a:pt x="1661746" y="1210636"/>
                  </a:cubicBezTo>
                  <a:cubicBezTo>
                    <a:pt x="1708638" y="1272182"/>
                    <a:pt x="1795096" y="1433374"/>
                    <a:pt x="1820007" y="1448028"/>
                  </a:cubicBezTo>
                  <a:cubicBezTo>
                    <a:pt x="1844919" y="1462682"/>
                    <a:pt x="1828067" y="1380620"/>
                    <a:pt x="1811215" y="129855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CD865547-0984-41F9-AEAF-B201323BB236}"/>
                </a:ext>
              </a:extLst>
            </p:cNvPr>
            <p:cNvSpPr/>
            <p:nvPr/>
          </p:nvSpPr>
          <p:spPr>
            <a:xfrm>
              <a:off x="6145731" y="3168484"/>
              <a:ext cx="1540736" cy="1904678"/>
            </a:xfrm>
            <a:custGeom>
              <a:avLst/>
              <a:gdLst>
                <a:gd name="connsiteX0" fmla="*/ 228692 w 1540736"/>
                <a:gd name="connsiteY0" fmla="*/ 1904678 h 1904678"/>
                <a:gd name="connsiteX1" fmla="*/ 88015 w 1540736"/>
                <a:gd name="connsiteY1" fmla="*/ 1755208 h 1904678"/>
                <a:gd name="connsiteX2" fmla="*/ 105600 w 1540736"/>
                <a:gd name="connsiteY2" fmla="*/ 1421101 h 1904678"/>
                <a:gd name="connsiteX3" fmla="*/ 369369 w 1540736"/>
                <a:gd name="connsiteY3" fmla="*/ 1192501 h 1904678"/>
                <a:gd name="connsiteX4" fmla="*/ 92 w 1540736"/>
                <a:gd name="connsiteY4" fmla="*/ 1043031 h 1904678"/>
                <a:gd name="connsiteX5" fmla="*/ 334200 w 1540736"/>
                <a:gd name="connsiteY5" fmla="*/ 1535401 h 1904678"/>
                <a:gd name="connsiteX6" fmla="*/ 386954 w 1540736"/>
                <a:gd name="connsiteY6" fmla="*/ 1130954 h 1904678"/>
                <a:gd name="connsiteX7" fmla="*/ 668307 w 1540736"/>
                <a:gd name="connsiteY7" fmla="*/ 832016 h 1904678"/>
                <a:gd name="connsiteX8" fmla="*/ 967246 w 1540736"/>
                <a:gd name="connsiteY8" fmla="*/ 577039 h 1904678"/>
                <a:gd name="connsiteX9" fmla="*/ 1143092 w 1540736"/>
                <a:gd name="connsiteY9" fmla="*/ 304478 h 1904678"/>
                <a:gd name="connsiteX10" fmla="*/ 1494784 w 1540736"/>
                <a:gd name="connsiteY10" fmla="*/ 190178 h 1904678"/>
                <a:gd name="connsiteX11" fmla="*/ 1529954 w 1540736"/>
                <a:gd name="connsiteY11" fmla="*/ 23124 h 1904678"/>
                <a:gd name="connsiteX12" fmla="*/ 1433238 w 1540736"/>
                <a:gd name="connsiteY12" fmla="*/ 5539 h 190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0736" h="1904678">
                  <a:moveTo>
                    <a:pt x="228692" y="1904678"/>
                  </a:moveTo>
                  <a:cubicBezTo>
                    <a:pt x="168611" y="1870241"/>
                    <a:pt x="108530" y="1835804"/>
                    <a:pt x="88015" y="1755208"/>
                  </a:cubicBezTo>
                  <a:cubicBezTo>
                    <a:pt x="67500" y="1674612"/>
                    <a:pt x="58708" y="1514885"/>
                    <a:pt x="105600" y="1421101"/>
                  </a:cubicBezTo>
                  <a:cubicBezTo>
                    <a:pt x="152492" y="1327317"/>
                    <a:pt x="386954" y="1255513"/>
                    <a:pt x="369369" y="1192501"/>
                  </a:cubicBezTo>
                  <a:cubicBezTo>
                    <a:pt x="351784" y="1129489"/>
                    <a:pt x="5953" y="985881"/>
                    <a:pt x="92" y="1043031"/>
                  </a:cubicBezTo>
                  <a:cubicBezTo>
                    <a:pt x="-5769" y="1100181"/>
                    <a:pt x="269723" y="1520747"/>
                    <a:pt x="334200" y="1535401"/>
                  </a:cubicBezTo>
                  <a:cubicBezTo>
                    <a:pt x="398677" y="1550055"/>
                    <a:pt x="331270" y="1248185"/>
                    <a:pt x="386954" y="1130954"/>
                  </a:cubicBezTo>
                  <a:cubicBezTo>
                    <a:pt x="442639" y="1013723"/>
                    <a:pt x="571592" y="924335"/>
                    <a:pt x="668307" y="832016"/>
                  </a:cubicBezTo>
                  <a:cubicBezTo>
                    <a:pt x="765022" y="739697"/>
                    <a:pt x="888115" y="664962"/>
                    <a:pt x="967246" y="577039"/>
                  </a:cubicBezTo>
                  <a:cubicBezTo>
                    <a:pt x="1046377" y="489116"/>
                    <a:pt x="1055169" y="368955"/>
                    <a:pt x="1143092" y="304478"/>
                  </a:cubicBezTo>
                  <a:cubicBezTo>
                    <a:pt x="1231015" y="240001"/>
                    <a:pt x="1430307" y="237070"/>
                    <a:pt x="1494784" y="190178"/>
                  </a:cubicBezTo>
                  <a:cubicBezTo>
                    <a:pt x="1559261" y="143286"/>
                    <a:pt x="1540212" y="53897"/>
                    <a:pt x="1529954" y="23124"/>
                  </a:cubicBezTo>
                  <a:cubicBezTo>
                    <a:pt x="1519696" y="-7649"/>
                    <a:pt x="1476467" y="-1055"/>
                    <a:pt x="1433238" y="553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D776F48-93D9-4207-A535-C828E1126ED2}"/>
                </a:ext>
              </a:extLst>
            </p:cNvPr>
            <p:cNvSpPr/>
            <p:nvPr/>
          </p:nvSpPr>
          <p:spPr>
            <a:xfrm>
              <a:off x="5766929" y="3224461"/>
              <a:ext cx="1552353" cy="1936624"/>
            </a:xfrm>
            <a:custGeom>
              <a:avLst/>
              <a:gdLst>
                <a:gd name="connsiteX0" fmla="*/ 9617 w 1552353"/>
                <a:gd name="connsiteY0" fmla="*/ 169370 h 1936624"/>
                <a:gd name="connsiteX1" fmla="*/ 18409 w 1552353"/>
                <a:gd name="connsiteY1" fmla="*/ 19901 h 1936624"/>
                <a:gd name="connsiteX2" fmla="*/ 176671 w 1552353"/>
                <a:gd name="connsiteY2" fmla="*/ 63862 h 1936624"/>
                <a:gd name="connsiteX3" fmla="*/ 220633 w 1552353"/>
                <a:gd name="connsiteY3" fmla="*/ 582608 h 1936624"/>
                <a:gd name="connsiteX4" fmla="*/ 343725 w 1552353"/>
                <a:gd name="connsiteY4" fmla="*/ 1285993 h 1936624"/>
                <a:gd name="connsiteX5" fmla="*/ 695417 w 1552353"/>
                <a:gd name="connsiteY5" fmla="*/ 670531 h 1936624"/>
                <a:gd name="connsiteX6" fmla="*/ 836094 w 1552353"/>
                <a:gd name="connsiteY6" fmla="*/ 811208 h 1936624"/>
                <a:gd name="connsiteX7" fmla="*/ 1099863 w 1552353"/>
                <a:gd name="connsiteY7" fmla="*/ 1321162 h 1936624"/>
                <a:gd name="connsiteX8" fmla="*/ 1073486 w 1552353"/>
                <a:gd name="connsiteY8" fmla="*/ 1602516 h 1936624"/>
                <a:gd name="connsiteX9" fmla="*/ 880056 w 1552353"/>
                <a:gd name="connsiteY9" fmla="*/ 1426670 h 1936624"/>
                <a:gd name="connsiteX10" fmla="*/ 1108656 w 1552353"/>
                <a:gd name="connsiteY10" fmla="*/ 1039808 h 1936624"/>
                <a:gd name="connsiteX11" fmla="*/ 1442763 w 1552353"/>
                <a:gd name="connsiteY11" fmla="*/ 652947 h 1936624"/>
                <a:gd name="connsiteX12" fmla="*/ 1530686 w 1552353"/>
                <a:gd name="connsiteY12" fmla="*/ 1409085 h 1936624"/>
                <a:gd name="connsiteX13" fmla="*/ 1548271 w 1552353"/>
                <a:gd name="connsiteY13" fmla="*/ 1637685 h 1936624"/>
                <a:gd name="connsiteX14" fmla="*/ 1469140 w 1552353"/>
                <a:gd name="connsiteY14" fmla="*/ 1470631 h 1936624"/>
                <a:gd name="connsiteX15" fmla="*/ 1047109 w 1552353"/>
                <a:gd name="connsiteY15" fmla="*/ 1470631 h 1936624"/>
                <a:gd name="connsiteX16" fmla="*/ 414063 w 1552353"/>
                <a:gd name="connsiteY16" fmla="*/ 1646477 h 1936624"/>
                <a:gd name="connsiteX17" fmla="*/ 194256 w 1552353"/>
                <a:gd name="connsiteY17" fmla="*/ 1787154 h 1936624"/>
                <a:gd name="connsiteX18" fmla="*/ 299763 w 1552353"/>
                <a:gd name="connsiteY18" fmla="*/ 1936624 h 193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52353" h="1936624">
                  <a:moveTo>
                    <a:pt x="9617" y="169370"/>
                  </a:moveTo>
                  <a:cubicBezTo>
                    <a:pt x="92" y="103428"/>
                    <a:pt x="-9433" y="37486"/>
                    <a:pt x="18409" y="19901"/>
                  </a:cubicBezTo>
                  <a:cubicBezTo>
                    <a:pt x="46251" y="2316"/>
                    <a:pt x="142967" y="-29922"/>
                    <a:pt x="176671" y="63862"/>
                  </a:cubicBezTo>
                  <a:cubicBezTo>
                    <a:pt x="210375" y="157646"/>
                    <a:pt x="192791" y="378920"/>
                    <a:pt x="220633" y="582608"/>
                  </a:cubicBezTo>
                  <a:cubicBezTo>
                    <a:pt x="248475" y="786296"/>
                    <a:pt x="264594" y="1271339"/>
                    <a:pt x="343725" y="1285993"/>
                  </a:cubicBezTo>
                  <a:cubicBezTo>
                    <a:pt x="422856" y="1300647"/>
                    <a:pt x="613355" y="749662"/>
                    <a:pt x="695417" y="670531"/>
                  </a:cubicBezTo>
                  <a:cubicBezTo>
                    <a:pt x="777479" y="591400"/>
                    <a:pt x="768686" y="702770"/>
                    <a:pt x="836094" y="811208"/>
                  </a:cubicBezTo>
                  <a:cubicBezTo>
                    <a:pt x="903502" y="919646"/>
                    <a:pt x="1060298" y="1189277"/>
                    <a:pt x="1099863" y="1321162"/>
                  </a:cubicBezTo>
                  <a:cubicBezTo>
                    <a:pt x="1139428" y="1453047"/>
                    <a:pt x="1110121" y="1584931"/>
                    <a:pt x="1073486" y="1602516"/>
                  </a:cubicBezTo>
                  <a:cubicBezTo>
                    <a:pt x="1036852" y="1620101"/>
                    <a:pt x="874194" y="1520455"/>
                    <a:pt x="880056" y="1426670"/>
                  </a:cubicBezTo>
                  <a:cubicBezTo>
                    <a:pt x="885918" y="1332885"/>
                    <a:pt x="1014872" y="1168762"/>
                    <a:pt x="1108656" y="1039808"/>
                  </a:cubicBezTo>
                  <a:cubicBezTo>
                    <a:pt x="1202441" y="910854"/>
                    <a:pt x="1372425" y="591401"/>
                    <a:pt x="1442763" y="652947"/>
                  </a:cubicBezTo>
                  <a:cubicBezTo>
                    <a:pt x="1513101" y="714493"/>
                    <a:pt x="1513101" y="1244962"/>
                    <a:pt x="1530686" y="1409085"/>
                  </a:cubicBezTo>
                  <a:cubicBezTo>
                    <a:pt x="1548271" y="1573208"/>
                    <a:pt x="1558529" y="1627427"/>
                    <a:pt x="1548271" y="1637685"/>
                  </a:cubicBezTo>
                  <a:cubicBezTo>
                    <a:pt x="1538013" y="1647943"/>
                    <a:pt x="1552667" y="1498473"/>
                    <a:pt x="1469140" y="1470631"/>
                  </a:cubicBezTo>
                  <a:cubicBezTo>
                    <a:pt x="1385613" y="1442789"/>
                    <a:pt x="1222955" y="1441323"/>
                    <a:pt x="1047109" y="1470631"/>
                  </a:cubicBezTo>
                  <a:cubicBezTo>
                    <a:pt x="871263" y="1499939"/>
                    <a:pt x="556205" y="1593723"/>
                    <a:pt x="414063" y="1646477"/>
                  </a:cubicBezTo>
                  <a:cubicBezTo>
                    <a:pt x="271921" y="1699231"/>
                    <a:pt x="213306" y="1738796"/>
                    <a:pt x="194256" y="1787154"/>
                  </a:cubicBezTo>
                  <a:cubicBezTo>
                    <a:pt x="175206" y="1835512"/>
                    <a:pt x="237484" y="1886068"/>
                    <a:pt x="299763" y="193662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36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227"/>
            <a:ext cx="19263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结构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3888432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indent="457200">
              <a:lnSpc>
                <a:spcPts val="3500"/>
              </a:lnSpc>
            </a:pPr>
            <a:r>
              <a:rPr lang="zh-CN" altLang="en-US" sz="2400" dirty="0"/>
              <a:t>当升温至</a:t>
            </a:r>
            <a:r>
              <a:rPr lang="en-US" altLang="zh-CN" sz="2400" dirty="0">
                <a:solidFill>
                  <a:srgbClr val="FF0000"/>
                </a:solidFill>
              </a:rPr>
              <a:t>PS</a:t>
            </a:r>
            <a:r>
              <a:rPr lang="zh-CN" altLang="en-US" sz="2400" dirty="0">
                <a:solidFill>
                  <a:srgbClr val="FF0000"/>
                </a:solidFill>
              </a:rPr>
              <a:t>的玻璃化温度以上</a:t>
            </a:r>
            <a:r>
              <a:rPr lang="zh-CN" altLang="en-US" sz="2400" dirty="0"/>
              <a:t>时，</a:t>
            </a:r>
            <a:r>
              <a:rPr lang="en-US" altLang="zh-CN" sz="2400" dirty="0"/>
              <a:t>PS</a:t>
            </a:r>
            <a:r>
              <a:rPr lang="zh-CN" altLang="en-US" sz="2400" dirty="0"/>
              <a:t>形成的微区熔融，</a:t>
            </a:r>
            <a:r>
              <a:rPr lang="zh-CN" altLang="en-US" sz="2400" dirty="0">
                <a:solidFill>
                  <a:srgbClr val="FF0000"/>
                </a:solidFill>
              </a:rPr>
              <a:t>物理交联点解除</a:t>
            </a:r>
            <a:r>
              <a:rPr lang="zh-CN" altLang="en-US" sz="2400" dirty="0"/>
              <a:t>，从而出现</a:t>
            </a:r>
            <a:r>
              <a:rPr lang="zh-CN" altLang="en-US" sz="2400" dirty="0">
                <a:solidFill>
                  <a:srgbClr val="FF0000"/>
                </a:solidFill>
              </a:rPr>
              <a:t>塑性流动</a:t>
            </a:r>
            <a:r>
              <a:rPr lang="zh-CN" altLang="en-US" sz="2400" dirty="0"/>
              <a:t>，因此可以用注塑、挤出等热塑性塑料的成型方法成型。当</a:t>
            </a:r>
            <a:r>
              <a:rPr lang="zh-CN" altLang="en-US" sz="2400" dirty="0">
                <a:solidFill>
                  <a:srgbClr val="FF0000"/>
                </a:solidFill>
              </a:rPr>
              <a:t>冷却至</a:t>
            </a:r>
            <a:r>
              <a:rPr lang="en-US" altLang="zh-CN" sz="2400" dirty="0">
                <a:solidFill>
                  <a:srgbClr val="FF0000"/>
                </a:solidFill>
              </a:rPr>
              <a:t>PS</a:t>
            </a:r>
            <a:r>
              <a:rPr lang="zh-CN" altLang="en-US" sz="2400" dirty="0">
                <a:solidFill>
                  <a:srgbClr val="FF0000"/>
                </a:solidFill>
              </a:rPr>
              <a:t>的</a:t>
            </a:r>
            <a:r>
              <a:rPr lang="en-US" altLang="zh-CN" sz="2400" dirty="0" err="1">
                <a:solidFill>
                  <a:srgbClr val="FF0000"/>
                </a:solidFill>
              </a:rPr>
              <a:t>T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g</a:t>
            </a:r>
            <a:r>
              <a:rPr lang="zh-CN" altLang="en-US" sz="2400" dirty="0">
                <a:solidFill>
                  <a:srgbClr val="FF0000"/>
                </a:solidFill>
              </a:rPr>
              <a:t>以下</a:t>
            </a:r>
            <a:r>
              <a:rPr lang="zh-CN" altLang="en-US" sz="2400" dirty="0"/>
              <a:t>时，上述</a:t>
            </a:r>
            <a:r>
              <a:rPr lang="en-US" altLang="zh-CN" sz="2400" dirty="0"/>
              <a:t>PS</a:t>
            </a:r>
            <a:r>
              <a:rPr lang="zh-CN" altLang="en-US" sz="2400" dirty="0"/>
              <a:t>微区结构再次建立，</a:t>
            </a:r>
            <a:r>
              <a:rPr lang="zh-CN" altLang="en-US" sz="2400" dirty="0">
                <a:solidFill>
                  <a:srgbClr val="FF0000"/>
                </a:solidFill>
              </a:rPr>
              <a:t>恢复网状结构</a:t>
            </a:r>
            <a:r>
              <a:rPr lang="zh-CN" altLang="en-US" sz="2400" dirty="0"/>
              <a:t>，使得</a:t>
            </a:r>
            <a:r>
              <a:rPr lang="en-US" altLang="zh-CN" sz="2400" dirty="0"/>
              <a:t>SBS</a:t>
            </a:r>
            <a:r>
              <a:rPr lang="zh-CN" altLang="en-US" sz="2400" dirty="0"/>
              <a:t>具有热塑性弹性体的特征。</a:t>
            </a: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8D2FF63-5AAB-4508-9171-A2C21074D405}"/>
              </a:ext>
            </a:extLst>
          </p:cNvPr>
          <p:cNvGrpSpPr/>
          <p:nvPr/>
        </p:nvGrpSpPr>
        <p:grpSpPr>
          <a:xfrm>
            <a:off x="5571905" y="3844830"/>
            <a:ext cx="2813277" cy="2673118"/>
            <a:chOff x="5501496" y="2717076"/>
            <a:chExt cx="2813277" cy="2673118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B80B4E9-28D1-4B6C-985E-99F9A5F47DB7}"/>
                </a:ext>
              </a:extLst>
            </p:cNvPr>
            <p:cNvSpPr/>
            <p:nvPr/>
          </p:nvSpPr>
          <p:spPr>
            <a:xfrm>
              <a:off x="6283106" y="3207050"/>
              <a:ext cx="1513020" cy="623622"/>
            </a:xfrm>
            <a:custGeom>
              <a:avLst/>
              <a:gdLst>
                <a:gd name="connsiteX0" fmla="*/ 1513020 w 1513020"/>
                <a:gd name="connsiteY0" fmla="*/ 263769 h 623622"/>
                <a:gd name="connsiteX1" fmla="*/ 1293212 w 1513020"/>
                <a:gd name="connsiteY1" fmla="*/ 254977 h 623622"/>
                <a:gd name="connsiteX2" fmla="*/ 1134950 w 1513020"/>
                <a:gd name="connsiteY2" fmla="*/ 571500 h 623622"/>
                <a:gd name="connsiteX3" fmla="*/ 765673 w 1513020"/>
                <a:gd name="connsiteY3" fmla="*/ 422031 h 623622"/>
                <a:gd name="connsiteX4" fmla="*/ 528281 w 1513020"/>
                <a:gd name="connsiteY4" fmla="*/ 307731 h 623622"/>
                <a:gd name="connsiteX5" fmla="*/ 748089 w 1513020"/>
                <a:gd name="connsiteY5" fmla="*/ 615461 h 623622"/>
                <a:gd name="connsiteX6" fmla="*/ 862389 w 1513020"/>
                <a:gd name="connsiteY6" fmla="*/ 509954 h 623622"/>
                <a:gd name="connsiteX7" fmla="*/ 836012 w 1513020"/>
                <a:gd name="connsiteY7" fmla="*/ 246184 h 623622"/>
                <a:gd name="connsiteX8" fmla="*/ 510696 w 1513020"/>
                <a:gd name="connsiteY8" fmla="*/ 307731 h 623622"/>
                <a:gd name="connsiteX9" fmla="*/ 343643 w 1513020"/>
                <a:gd name="connsiteY9" fmla="*/ 527538 h 623622"/>
                <a:gd name="connsiteX10" fmla="*/ 282096 w 1513020"/>
                <a:gd name="connsiteY10" fmla="*/ 536331 h 623622"/>
                <a:gd name="connsiteX11" fmla="*/ 97458 w 1513020"/>
                <a:gd name="connsiteY11" fmla="*/ 351692 h 623622"/>
                <a:gd name="connsiteX12" fmla="*/ 79873 w 1513020"/>
                <a:gd name="connsiteY12" fmla="*/ 246184 h 623622"/>
                <a:gd name="connsiteX13" fmla="*/ 743 w 1513020"/>
                <a:gd name="connsiteY13" fmla="*/ 43961 h 623622"/>
                <a:gd name="connsiteX14" fmla="*/ 132627 w 1513020"/>
                <a:gd name="connsiteY14" fmla="*/ 0 h 6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020" h="623622">
                  <a:moveTo>
                    <a:pt x="1513020" y="263769"/>
                  </a:moveTo>
                  <a:cubicBezTo>
                    <a:pt x="1434622" y="233728"/>
                    <a:pt x="1356224" y="203688"/>
                    <a:pt x="1293212" y="254977"/>
                  </a:cubicBezTo>
                  <a:cubicBezTo>
                    <a:pt x="1230200" y="306266"/>
                    <a:pt x="1222873" y="543658"/>
                    <a:pt x="1134950" y="571500"/>
                  </a:cubicBezTo>
                  <a:cubicBezTo>
                    <a:pt x="1047027" y="599342"/>
                    <a:pt x="866784" y="465992"/>
                    <a:pt x="765673" y="422031"/>
                  </a:cubicBezTo>
                  <a:cubicBezTo>
                    <a:pt x="664562" y="378070"/>
                    <a:pt x="531212" y="275493"/>
                    <a:pt x="528281" y="307731"/>
                  </a:cubicBezTo>
                  <a:cubicBezTo>
                    <a:pt x="525350" y="339969"/>
                    <a:pt x="692405" y="581757"/>
                    <a:pt x="748089" y="615461"/>
                  </a:cubicBezTo>
                  <a:cubicBezTo>
                    <a:pt x="803773" y="649165"/>
                    <a:pt x="847735" y="571500"/>
                    <a:pt x="862389" y="509954"/>
                  </a:cubicBezTo>
                  <a:cubicBezTo>
                    <a:pt x="877043" y="448408"/>
                    <a:pt x="894627" y="279888"/>
                    <a:pt x="836012" y="246184"/>
                  </a:cubicBezTo>
                  <a:cubicBezTo>
                    <a:pt x="777397" y="212480"/>
                    <a:pt x="592757" y="260839"/>
                    <a:pt x="510696" y="307731"/>
                  </a:cubicBezTo>
                  <a:cubicBezTo>
                    <a:pt x="428635" y="354623"/>
                    <a:pt x="381743" y="489438"/>
                    <a:pt x="343643" y="527538"/>
                  </a:cubicBezTo>
                  <a:cubicBezTo>
                    <a:pt x="305543" y="565638"/>
                    <a:pt x="323127" y="565639"/>
                    <a:pt x="282096" y="536331"/>
                  </a:cubicBezTo>
                  <a:cubicBezTo>
                    <a:pt x="241065" y="507023"/>
                    <a:pt x="131162" y="400050"/>
                    <a:pt x="97458" y="351692"/>
                  </a:cubicBezTo>
                  <a:cubicBezTo>
                    <a:pt x="63754" y="303334"/>
                    <a:pt x="95992" y="297473"/>
                    <a:pt x="79873" y="246184"/>
                  </a:cubicBezTo>
                  <a:cubicBezTo>
                    <a:pt x="63754" y="194895"/>
                    <a:pt x="-8049" y="84992"/>
                    <a:pt x="743" y="43961"/>
                  </a:cubicBezTo>
                  <a:cubicBezTo>
                    <a:pt x="9535" y="2930"/>
                    <a:pt x="71081" y="1465"/>
                    <a:pt x="13262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4BE0695-2803-4350-8A3B-B3F9D3FBA472}"/>
                </a:ext>
              </a:extLst>
            </p:cNvPr>
            <p:cNvSpPr/>
            <p:nvPr/>
          </p:nvSpPr>
          <p:spPr>
            <a:xfrm>
              <a:off x="6081626" y="3535068"/>
              <a:ext cx="1832624" cy="1449737"/>
            </a:xfrm>
            <a:custGeom>
              <a:avLst/>
              <a:gdLst>
                <a:gd name="connsiteX0" fmla="*/ 0 w 1832624"/>
                <a:gd name="connsiteY0" fmla="*/ 94013 h 1449737"/>
                <a:gd name="connsiteX1" fmla="*/ 96715 w 1832624"/>
                <a:gd name="connsiteY1" fmla="*/ 14882 h 1449737"/>
                <a:gd name="connsiteX2" fmla="*/ 334107 w 1832624"/>
                <a:gd name="connsiteY2" fmla="*/ 357782 h 1449737"/>
                <a:gd name="connsiteX3" fmla="*/ 633046 w 1832624"/>
                <a:gd name="connsiteY3" fmla="*/ 568797 h 1449737"/>
                <a:gd name="connsiteX4" fmla="*/ 624253 w 1832624"/>
                <a:gd name="connsiteY4" fmla="*/ 348990 h 1449737"/>
                <a:gd name="connsiteX5" fmla="*/ 589084 w 1832624"/>
                <a:gd name="connsiteY5" fmla="*/ 788605 h 1449737"/>
                <a:gd name="connsiteX6" fmla="*/ 914400 w 1832624"/>
                <a:gd name="connsiteY6" fmla="*/ 999620 h 1449737"/>
                <a:gd name="connsiteX7" fmla="*/ 949569 w 1832624"/>
                <a:gd name="connsiteY7" fmla="*/ 832566 h 1449737"/>
                <a:gd name="connsiteX8" fmla="*/ 905607 w 1832624"/>
                <a:gd name="connsiteY8" fmla="*/ 507251 h 1449737"/>
                <a:gd name="connsiteX9" fmla="*/ 1406769 w 1832624"/>
                <a:gd name="connsiteY9" fmla="*/ 709474 h 1449737"/>
                <a:gd name="connsiteX10" fmla="*/ 1204546 w 1832624"/>
                <a:gd name="connsiteY10" fmla="*/ 885320 h 1449737"/>
                <a:gd name="connsiteX11" fmla="*/ 1371600 w 1832624"/>
                <a:gd name="connsiteY11" fmla="*/ 516043 h 1449737"/>
                <a:gd name="connsiteX12" fmla="*/ 1538653 w 1832624"/>
                <a:gd name="connsiteY12" fmla="*/ 735851 h 1449737"/>
                <a:gd name="connsiteX13" fmla="*/ 1538653 w 1832624"/>
                <a:gd name="connsiteY13" fmla="*/ 1078751 h 1449737"/>
                <a:gd name="connsiteX14" fmla="*/ 1661746 w 1832624"/>
                <a:gd name="connsiteY14" fmla="*/ 1210636 h 1449737"/>
                <a:gd name="connsiteX15" fmla="*/ 1820007 w 1832624"/>
                <a:gd name="connsiteY15" fmla="*/ 1448028 h 1449737"/>
                <a:gd name="connsiteX16" fmla="*/ 1811215 w 1832624"/>
                <a:gd name="connsiteY16" fmla="*/ 1298559 h 144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2624" h="1449737">
                  <a:moveTo>
                    <a:pt x="0" y="94013"/>
                  </a:moveTo>
                  <a:cubicBezTo>
                    <a:pt x="20515" y="32467"/>
                    <a:pt x="41031" y="-29079"/>
                    <a:pt x="96715" y="14882"/>
                  </a:cubicBezTo>
                  <a:cubicBezTo>
                    <a:pt x="152399" y="58843"/>
                    <a:pt x="244718" y="265463"/>
                    <a:pt x="334107" y="357782"/>
                  </a:cubicBezTo>
                  <a:cubicBezTo>
                    <a:pt x="423496" y="450101"/>
                    <a:pt x="584688" y="570262"/>
                    <a:pt x="633046" y="568797"/>
                  </a:cubicBezTo>
                  <a:cubicBezTo>
                    <a:pt x="681404" y="567332"/>
                    <a:pt x="631580" y="312355"/>
                    <a:pt x="624253" y="348990"/>
                  </a:cubicBezTo>
                  <a:cubicBezTo>
                    <a:pt x="616926" y="385625"/>
                    <a:pt x="540726" y="680167"/>
                    <a:pt x="589084" y="788605"/>
                  </a:cubicBezTo>
                  <a:cubicBezTo>
                    <a:pt x="637442" y="897043"/>
                    <a:pt x="854319" y="992293"/>
                    <a:pt x="914400" y="999620"/>
                  </a:cubicBezTo>
                  <a:cubicBezTo>
                    <a:pt x="974481" y="1006947"/>
                    <a:pt x="951034" y="914627"/>
                    <a:pt x="949569" y="832566"/>
                  </a:cubicBezTo>
                  <a:cubicBezTo>
                    <a:pt x="948104" y="750505"/>
                    <a:pt x="829407" y="527766"/>
                    <a:pt x="905607" y="507251"/>
                  </a:cubicBezTo>
                  <a:cubicBezTo>
                    <a:pt x="981807" y="486736"/>
                    <a:pt x="1356946" y="646463"/>
                    <a:pt x="1406769" y="709474"/>
                  </a:cubicBezTo>
                  <a:cubicBezTo>
                    <a:pt x="1456592" y="772485"/>
                    <a:pt x="1210407" y="917558"/>
                    <a:pt x="1204546" y="885320"/>
                  </a:cubicBezTo>
                  <a:cubicBezTo>
                    <a:pt x="1198685" y="853082"/>
                    <a:pt x="1315916" y="540954"/>
                    <a:pt x="1371600" y="516043"/>
                  </a:cubicBezTo>
                  <a:cubicBezTo>
                    <a:pt x="1427284" y="491132"/>
                    <a:pt x="1510811" y="642066"/>
                    <a:pt x="1538653" y="735851"/>
                  </a:cubicBezTo>
                  <a:cubicBezTo>
                    <a:pt x="1566495" y="829636"/>
                    <a:pt x="1518137" y="999620"/>
                    <a:pt x="1538653" y="1078751"/>
                  </a:cubicBezTo>
                  <a:cubicBezTo>
                    <a:pt x="1559169" y="1157882"/>
                    <a:pt x="1614854" y="1149090"/>
                    <a:pt x="1661746" y="1210636"/>
                  </a:cubicBezTo>
                  <a:cubicBezTo>
                    <a:pt x="1708638" y="1272182"/>
                    <a:pt x="1795096" y="1433374"/>
                    <a:pt x="1820007" y="1448028"/>
                  </a:cubicBezTo>
                  <a:cubicBezTo>
                    <a:pt x="1844919" y="1462682"/>
                    <a:pt x="1828067" y="1380620"/>
                    <a:pt x="1811215" y="129855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94DCA4C-01F8-4A3F-966D-8F6954EB9BBF}"/>
                </a:ext>
              </a:extLst>
            </p:cNvPr>
            <p:cNvSpPr/>
            <p:nvPr/>
          </p:nvSpPr>
          <p:spPr>
            <a:xfrm>
              <a:off x="6354095" y="3122380"/>
              <a:ext cx="1540736" cy="1904678"/>
            </a:xfrm>
            <a:custGeom>
              <a:avLst/>
              <a:gdLst>
                <a:gd name="connsiteX0" fmla="*/ 228692 w 1540736"/>
                <a:gd name="connsiteY0" fmla="*/ 1904678 h 1904678"/>
                <a:gd name="connsiteX1" fmla="*/ 88015 w 1540736"/>
                <a:gd name="connsiteY1" fmla="*/ 1755208 h 1904678"/>
                <a:gd name="connsiteX2" fmla="*/ 105600 w 1540736"/>
                <a:gd name="connsiteY2" fmla="*/ 1421101 h 1904678"/>
                <a:gd name="connsiteX3" fmla="*/ 369369 w 1540736"/>
                <a:gd name="connsiteY3" fmla="*/ 1192501 h 1904678"/>
                <a:gd name="connsiteX4" fmla="*/ 92 w 1540736"/>
                <a:gd name="connsiteY4" fmla="*/ 1043031 h 1904678"/>
                <a:gd name="connsiteX5" fmla="*/ 334200 w 1540736"/>
                <a:gd name="connsiteY5" fmla="*/ 1535401 h 1904678"/>
                <a:gd name="connsiteX6" fmla="*/ 386954 w 1540736"/>
                <a:gd name="connsiteY6" fmla="*/ 1130954 h 1904678"/>
                <a:gd name="connsiteX7" fmla="*/ 668307 w 1540736"/>
                <a:gd name="connsiteY7" fmla="*/ 832016 h 1904678"/>
                <a:gd name="connsiteX8" fmla="*/ 967246 w 1540736"/>
                <a:gd name="connsiteY8" fmla="*/ 577039 h 1904678"/>
                <a:gd name="connsiteX9" fmla="*/ 1143092 w 1540736"/>
                <a:gd name="connsiteY9" fmla="*/ 304478 h 1904678"/>
                <a:gd name="connsiteX10" fmla="*/ 1494784 w 1540736"/>
                <a:gd name="connsiteY10" fmla="*/ 190178 h 1904678"/>
                <a:gd name="connsiteX11" fmla="*/ 1529954 w 1540736"/>
                <a:gd name="connsiteY11" fmla="*/ 23124 h 1904678"/>
                <a:gd name="connsiteX12" fmla="*/ 1433238 w 1540736"/>
                <a:gd name="connsiteY12" fmla="*/ 5539 h 190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0736" h="1904678">
                  <a:moveTo>
                    <a:pt x="228692" y="1904678"/>
                  </a:moveTo>
                  <a:cubicBezTo>
                    <a:pt x="168611" y="1870241"/>
                    <a:pt x="108530" y="1835804"/>
                    <a:pt x="88015" y="1755208"/>
                  </a:cubicBezTo>
                  <a:cubicBezTo>
                    <a:pt x="67500" y="1674612"/>
                    <a:pt x="58708" y="1514885"/>
                    <a:pt x="105600" y="1421101"/>
                  </a:cubicBezTo>
                  <a:cubicBezTo>
                    <a:pt x="152492" y="1327317"/>
                    <a:pt x="386954" y="1255513"/>
                    <a:pt x="369369" y="1192501"/>
                  </a:cubicBezTo>
                  <a:cubicBezTo>
                    <a:pt x="351784" y="1129489"/>
                    <a:pt x="5953" y="985881"/>
                    <a:pt x="92" y="1043031"/>
                  </a:cubicBezTo>
                  <a:cubicBezTo>
                    <a:pt x="-5769" y="1100181"/>
                    <a:pt x="269723" y="1520747"/>
                    <a:pt x="334200" y="1535401"/>
                  </a:cubicBezTo>
                  <a:cubicBezTo>
                    <a:pt x="398677" y="1550055"/>
                    <a:pt x="331270" y="1248185"/>
                    <a:pt x="386954" y="1130954"/>
                  </a:cubicBezTo>
                  <a:cubicBezTo>
                    <a:pt x="442639" y="1013723"/>
                    <a:pt x="571592" y="924335"/>
                    <a:pt x="668307" y="832016"/>
                  </a:cubicBezTo>
                  <a:cubicBezTo>
                    <a:pt x="765022" y="739697"/>
                    <a:pt x="888115" y="664962"/>
                    <a:pt x="967246" y="577039"/>
                  </a:cubicBezTo>
                  <a:cubicBezTo>
                    <a:pt x="1046377" y="489116"/>
                    <a:pt x="1055169" y="368955"/>
                    <a:pt x="1143092" y="304478"/>
                  </a:cubicBezTo>
                  <a:cubicBezTo>
                    <a:pt x="1231015" y="240001"/>
                    <a:pt x="1430307" y="237070"/>
                    <a:pt x="1494784" y="190178"/>
                  </a:cubicBezTo>
                  <a:cubicBezTo>
                    <a:pt x="1559261" y="143286"/>
                    <a:pt x="1540212" y="53897"/>
                    <a:pt x="1529954" y="23124"/>
                  </a:cubicBezTo>
                  <a:cubicBezTo>
                    <a:pt x="1519696" y="-7649"/>
                    <a:pt x="1476467" y="-1055"/>
                    <a:pt x="1433238" y="553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758DED4-72C3-4FF6-A7DA-337B484ED73E}"/>
                </a:ext>
              </a:extLst>
            </p:cNvPr>
            <p:cNvSpPr/>
            <p:nvPr/>
          </p:nvSpPr>
          <p:spPr>
            <a:xfrm>
              <a:off x="5975293" y="3178357"/>
              <a:ext cx="1552353" cy="1936624"/>
            </a:xfrm>
            <a:custGeom>
              <a:avLst/>
              <a:gdLst>
                <a:gd name="connsiteX0" fmla="*/ 9617 w 1552353"/>
                <a:gd name="connsiteY0" fmla="*/ 169370 h 1936624"/>
                <a:gd name="connsiteX1" fmla="*/ 18409 w 1552353"/>
                <a:gd name="connsiteY1" fmla="*/ 19901 h 1936624"/>
                <a:gd name="connsiteX2" fmla="*/ 176671 w 1552353"/>
                <a:gd name="connsiteY2" fmla="*/ 63862 h 1936624"/>
                <a:gd name="connsiteX3" fmla="*/ 220633 w 1552353"/>
                <a:gd name="connsiteY3" fmla="*/ 582608 h 1936624"/>
                <a:gd name="connsiteX4" fmla="*/ 343725 w 1552353"/>
                <a:gd name="connsiteY4" fmla="*/ 1285993 h 1936624"/>
                <a:gd name="connsiteX5" fmla="*/ 695417 w 1552353"/>
                <a:gd name="connsiteY5" fmla="*/ 670531 h 1936624"/>
                <a:gd name="connsiteX6" fmla="*/ 836094 w 1552353"/>
                <a:gd name="connsiteY6" fmla="*/ 811208 h 1936624"/>
                <a:gd name="connsiteX7" fmla="*/ 1099863 w 1552353"/>
                <a:gd name="connsiteY7" fmla="*/ 1321162 h 1936624"/>
                <a:gd name="connsiteX8" fmla="*/ 1073486 w 1552353"/>
                <a:gd name="connsiteY8" fmla="*/ 1602516 h 1936624"/>
                <a:gd name="connsiteX9" fmla="*/ 880056 w 1552353"/>
                <a:gd name="connsiteY9" fmla="*/ 1426670 h 1936624"/>
                <a:gd name="connsiteX10" fmla="*/ 1108656 w 1552353"/>
                <a:gd name="connsiteY10" fmla="*/ 1039808 h 1936624"/>
                <a:gd name="connsiteX11" fmla="*/ 1442763 w 1552353"/>
                <a:gd name="connsiteY11" fmla="*/ 652947 h 1936624"/>
                <a:gd name="connsiteX12" fmla="*/ 1530686 w 1552353"/>
                <a:gd name="connsiteY12" fmla="*/ 1409085 h 1936624"/>
                <a:gd name="connsiteX13" fmla="*/ 1548271 w 1552353"/>
                <a:gd name="connsiteY13" fmla="*/ 1637685 h 1936624"/>
                <a:gd name="connsiteX14" fmla="*/ 1469140 w 1552353"/>
                <a:gd name="connsiteY14" fmla="*/ 1470631 h 1936624"/>
                <a:gd name="connsiteX15" fmla="*/ 1047109 w 1552353"/>
                <a:gd name="connsiteY15" fmla="*/ 1470631 h 1936624"/>
                <a:gd name="connsiteX16" fmla="*/ 414063 w 1552353"/>
                <a:gd name="connsiteY16" fmla="*/ 1646477 h 1936624"/>
                <a:gd name="connsiteX17" fmla="*/ 194256 w 1552353"/>
                <a:gd name="connsiteY17" fmla="*/ 1787154 h 1936624"/>
                <a:gd name="connsiteX18" fmla="*/ 299763 w 1552353"/>
                <a:gd name="connsiteY18" fmla="*/ 1936624 h 193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52353" h="1936624">
                  <a:moveTo>
                    <a:pt x="9617" y="169370"/>
                  </a:moveTo>
                  <a:cubicBezTo>
                    <a:pt x="92" y="103428"/>
                    <a:pt x="-9433" y="37486"/>
                    <a:pt x="18409" y="19901"/>
                  </a:cubicBezTo>
                  <a:cubicBezTo>
                    <a:pt x="46251" y="2316"/>
                    <a:pt x="142967" y="-29922"/>
                    <a:pt x="176671" y="63862"/>
                  </a:cubicBezTo>
                  <a:cubicBezTo>
                    <a:pt x="210375" y="157646"/>
                    <a:pt x="192791" y="378920"/>
                    <a:pt x="220633" y="582608"/>
                  </a:cubicBezTo>
                  <a:cubicBezTo>
                    <a:pt x="248475" y="786296"/>
                    <a:pt x="264594" y="1271339"/>
                    <a:pt x="343725" y="1285993"/>
                  </a:cubicBezTo>
                  <a:cubicBezTo>
                    <a:pt x="422856" y="1300647"/>
                    <a:pt x="613355" y="749662"/>
                    <a:pt x="695417" y="670531"/>
                  </a:cubicBezTo>
                  <a:cubicBezTo>
                    <a:pt x="777479" y="591400"/>
                    <a:pt x="768686" y="702770"/>
                    <a:pt x="836094" y="811208"/>
                  </a:cubicBezTo>
                  <a:cubicBezTo>
                    <a:pt x="903502" y="919646"/>
                    <a:pt x="1060298" y="1189277"/>
                    <a:pt x="1099863" y="1321162"/>
                  </a:cubicBezTo>
                  <a:cubicBezTo>
                    <a:pt x="1139428" y="1453047"/>
                    <a:pt x="1110121" y="1584931"/>
                    <a:pt x="1073486" y="1602516"/>
                  </a:cubicBezTo>
                  <a:cubicBezTo>
                    <a:pt x="1036852" y="1620101"/>
                    <a:pt x="874194" y="1520455"/>
                    <a:pt x="880056" y="1426670"/>
                  </a:cubicBezTo>
                  <a:cubicBezTo>
                    <a:pt x="885918" y="1332885"/>
                    <a:pt x="1014872" y="1168762"/>
                    <a:pt x="1108656" y="1039808"/>
                  </a:cubicBezTo>
                  <a:cubicBezTo>
                    <a:pt x="1202441" y="910854"/>
                    <a:pt x="1372425" y="591401"/>
                    <a:pt x="1442763" y="652947"/>
                  </a:cubicBezTo>
                  <a:cubicBezTo>
                    <a:pt x="1513101" y="714493"/>
                    <a:pt x="1513101" y="1244962"/>
                    <a:pt x="1530686" y="1409085"/>
                  </a:cubicBezTo>
                  <a:cubicBezTo>
                    <a:pt x="1548271" y="1573208"/>
                    <a:pt x="1558529" y="1627427"/>
                    <a:pt x="1548271" y="1637685"/>
                  </a:cubicBezTo>
                  <a:cubicBezTo>
                    <a:pt x="1538013" y="1647943"/>
                    <a:pt x="1552667" y="1498473"/>
                    <a:pt x="1469140" y="1470631"/>
                  </a:cubicBezTo>
                  <a:cubicBezTo>
                    <a:pt x="1385613" y="1442789"/>
                    <a:pt x="1222955" y="1441323"/>
                    <a:pt x="1047109" y="1470631"/>
                  </a:cubicBezTo>
                  <a:cubicBezTo>
                    <a:pt x="871263" y="1499939"/>
                    <a:pt x="556205" y="1593723"/>
                    <a:pt x="414063" y="1646477"/>
                  </a:cubicBezTo>
                  <a:cubicBezTo>
                    <a:pt x="271921" y="1699231"/>
                    <a:pt x="213306" y="1738796"/>
                    <a:pt x="194256" y="1787154"/>
                  </a:cubicBezTo>
                  <a:cubicBezTo>
                    <a:pt x="175206" y="1835512"/>
                    <a:pt x="237484" y="1886068"/>
                    <a:pt x="299763" y="193662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B03FDD9D-451C-4229-B3A7-8F6B921678FA}"/>
                </a:ext>
              </a:extLst>
            </p:cNvPr>
            <p:cNvSpPr/>
            <p:nvPr/>
          </p:nvSpPr>
          <p:spPr>
            <a:xfrm>
              <a:off x="6499139" y="2749600"/>
              <a:ext cx="1290846" cy="375537"/>
            </a:xfrm>
            <a:custGeom>
              <a:avLst/>
              <a:gdLst>
                <a:gd name="connsiteX0" fmla="*/ 1290846 w 1290846"/>
                <a:gd name="connsiteY0" fmla="*/ 371669 h 375537"/>
                <a:gd name="connsiteX1" fmla="*/ 965530 w 1290846"/>
                <a:gd name="connsiteY1" fmla="*/ 327708 h 375537"/>
                <a:gd name="connsiteX2" fmla="*/ 877607 w 1290846"/>
                <a:gd name="connsiteY2" fmla="*/ 222200 h 375537"/>
                <a:gd name="connsiteX3" fmla="*/ 525915 w 1290846"/>
                <a:gd name="connsiteY3" fmla="*/ 116692 h 375537"/>
                <a:gd name="connsiteX4" fmla="*/ 701761 w 1290846"/>
                <a:gd name="connsiteY4" fmla="*/ 345292 h 375537"/>
                <a:gd name="connsiteX5" fmla="*/ 789684 w 1290846"/>
                <a:gd name="connsiteY5" fmla="*/ 345292 h 375537"/>
                <a:gd name="connsiteX6" fmla="*/ 561084 w 1290846"/>
                <a:gd name="connsiteY6" fmla="*/ 90315 h 375537"/>
                <a:gd name="connsiteX7" fmla="*/ 77507 w 1290846"/>
                <a:gd name="connsiteY7" fmla="*/ 11185 h 375537"/>
                <a:gd name="connsiteX8" fmla="*/ 7169 w 1290846"/>
                <a:gd name="connsiteY8" fmla="*/ 2392 h 37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0846" h="375537">
                  <a:moveTo>
                    <a:pt x="1290846" y="371669"/>
                  </a:moveTo>
                  <a:cubicBezTo>
                    <a:pt x="1162624" y="362144"/>
                    <a:pt x="1034403" y="352619"/>
                    <a:pt x="965530" y="327708"/>
                  </a:cubicBezTo>
                  <a:cubicBezTo>
                    <a:pt x="896657" y="302797"/>
                    <a:pt x="950876" y="257369"/>
                    <a:pt x="877607" y="222200"/>
                  </a:cubicBezTo>
                  <a:cubicBezTo>
                    <a:pt x="804338" y="187031"/>
                    <a:pt x="555223" y="96177"/>
                    <a:pt x="525915" y="116692"/>
                  </a:cubicBezTo>
                  <a:cubicBezTo>
                    <a:pt x="496607" y="137207"/>
                    <a:pt x="657799" y="307192"/>
                    <a:pt x="701761" y="345292"/>
                  </a:cubicBezTo>
                  <a:cubicBezTo>
                    <a:pt x="745722" y="383392"/>
                    <a:pt x="813130" y="387788"/>
                    <a:pt x="789684" y="345292"/>
                  </a:cubicBezTo>
                  <a:cubicBezTo>
                    <a:pt x="766238" y="302796"/>
                    <a:pt x="679780" y="145999"/>
                    <a:pt x="561084" y="90315"/>
                  </a:cubicBezTo>
                  <a:cubicBezTo>
                    <a:pt x="442388" y="34631"/>
                    <a:pt x="169826" y="25839"/>
                    <a:pt x="77507" y="11185"/>
                  </a:cubicBezTo>
                  <a:cubicBezTo>
                    <a:pt x="-14812" y="-3469"/>
                    <a:pt x="-3822" y="-539"/>
                    <a:pt x="7169" y="2392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254F16E9-7E15-45B1-B175-118A84D49BCF}"/>
                </a:ext>
              </a:extLst>
            </p:cNvPr>
            <p:cNvSpPr/>
            <p:nvPr/>
          </p:nvSpPr>
          <p:spPr>
            <a:xfrm>
              <a:off x="5780444" y="3332285"/>
              <a:ext cx="242287" cy="1283817"/>
            </a:xfrm>
            <a:custGeom>
              <a:avLst/>
              <a:gdLst>
                <a:gd name="connsiteX0" fmla="*/ 207118 w 242287"/>
                <a:gd name="connsiteY0" fmla="*/ 0 h 1283817"/>
                <a:gd name="connsiteX1" fmla="*/ 233494 w 242287"/>
                <a:gd name="connsiteY1" fmla="*/ 325315 h 1283817"/>
                <a:gd name="connsiteX2" fmla="*/ 215910 w 242287"/>
                <a:gd name="connsiteY2" fmla="*/ 448407 h 1283817"/>
                <a:gd name="connsiteX3" fmla="*/ 75233 w 242287"/>
                <a:gd name="connsiteY3" fmla="*/ 448407 h 1283817"/>
                <a:gd name="connsiteX4" fmla="*/ 4894 w 242287"/>
                <a:gd name="connsiteY4" fmla="*/ 747346 h 1283817"/>
                <a:gd name="connsiteX5" fmla="*/ 207118 w 242287"/>
                <a:gd name="connsiteY5" fmla="*/ 888023 h 1283817"/>
                <a:gd name="connsiteX6" fmla="*/ 180741 w 242287"/>
                <a:gd name="connsiteY6" fmla="*/ 703384 h 1283817"/>
                <a:gd name="connsiteX7" fmla="*/ 127987 w 242287"/>
                <a:gd name="connsiteY7" fmla="*/ 852853 h 1283817"/>
                <a:gd name="connsiteX8" fmla="*/ 127987 w 242287"/>
                <a:gd name="connsiteY8" fmla="*/ 1248507 h 1283817"/>
                <a:gd name="connsiteX9" fmla="*/ 242287 w 242287"/>
                <a:gd name="connsiteY9" fmla="*/ 1239715 h 128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87" h="1283817">
                  <a:moveTo>
                    <a:pt x="207118" y="0"/>
                  </a:moveTo>
                  <a:cubicBezTo>
                    <a:pt x="219573" y="125290"/>
                    <a:pt x="232029" y="250581"/>
                    <a:pt x="233494" y="325315"/>
                  </a:cubicBezTo>
                  <a:cubicBezTo>
                    <a:pt x="234959" y="400049"/>
                    <a:pt x="242287" y="427892"/>
                    <a:pt x="215910" y="448407"/>
                  </a:cubicBezTo>
                  <a:cubicBezTo>
                    <a:pt x="189533" y="468922"/>
                    <a:pt x="110402" y="398584"/>
                    <a:pt x="75233" y="448407"/>
                  </a:cubicBezTo>
                  <a:cubicBezTo>
                    <a:pt x="40064" y="498230"/>
                    <a:pt x="-17087" y="674077"/>
                    <a:pt x="4894" y="747346"/>
                  </a:cubicBezTo>
                  <a:cubicBezTo>
                    <a:pt x="26875" y="820615"/>
                    <a:pt x="177810" y="895350"/>
                    <a:pt x="207118" y="888023"/>
                  </a:cubicBezTo>
                  <a:cubicBezTo>
                    <a:pt x="236426" y="880696"/>
                    <a:pt x="193929" y="709246"/>
                    <a:pt x="180741" y="703384"/>
                  </a:cubicBezTo>
                  <a:cubicBezTo>
                    <a:pt x="167553" y="697522"/>
                    <a:pt x="136779" y="761999"/>
                    <a:pt x="127987" y="852853"/>
                  </a:cubicBezTo>
                  <a:cubicBezTo>
                    <a:pt x="119195" y="943707"/>
                    <a:pt x="108937" y="1184030"/>
                    <a:pt x="127987" y="1248507"/>
                  </a:cubicBezTo>
                  <a:cubicBezTo>
                    <a:pt x="147037" y="1312984"/>
                    <a:pt x="194662" y="1276349"/>
                    <a:pt x="242287" y="1239715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5FE5A658-D16A-4AB9-999D-97A7CFD34439}"/>
                </a:ext>
              </a:extLst>
            </p:cNvPr>
            <p:cNvSpPr/>
            <p:nvPr/>
          </p:nvSpPr>
          <p:spPr>
            <a:xfrm>
              <a:off x="6260123" y="5107477"/>
              <a:ext cx="1475837" cy="231494"/>
            </a:xfrm>
            <a:custGeom>
              <a:avLst/>
              <a:gdLst>
                <a:gd name="connsiteX0" fmla="*/ 0 w 1475837"/>
                <a:gd name="connsiteY0" fmla="*/ 854 h 231494"/>
                <a:gd name="connsiteX1" fmla="*/ 246185 w 1475837"/>
                <a:gd name="connsiteY1" fmla="*/ 97569 h 231494"/>
                <a:gd name="connsiteX2" fmla="*/ 518746 w 1475837"/>
                <a:gd name="connsiteY2" fmla="*/ 106361 h 231494"/>
                <a:gd name="connsiteX3" fmla="*/ 659423 w 1475837"/>
                <a:gd name="connsiteY3" fmla="*/ 71192 h 231494"/>
                <a:gd name="connsiteX4" fmla="*/ 879231 w 1475837"/>
                <a:gd name="connsiteY4" fmla="*/ 854 h 231494"/>
                <a:gd name="connsiteX5" fmla="*/ 1002323 w 1475837"/>
                <a:gd name="connsiteY5" fmla="*/ 123946 h 231494"/>
                <a:gd name="connsiteX6" fmla="*/ 1116623 w 1475837"/>
                <a:gd name="connsiteY6" fmla="*/ 229454 h 231494"/>
                <a:gd name="connsiteX7" fmla="*/ 1459523 w 1475837"/>
                <a:gd name="connsiteY7" fmla="*/ 27231 h 231494"/>
                <a:gd name="connsiteX8" fmla="*/ 1389185 w 1475837"/>
                <a:gd name="connsiteY8" fmla="*/ 27231 h 23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837" h="231494">
                  <a:moveTo>
                    <a:pt x="0" y="854"/>
                  </a:moveTo>
                  <a:cubicBezTo>
                    <a:pt x="79863" y="40419"/>
                    <a:pt x="159727" y="79985"/>
                    <a:pt x="246185" y="97569"/>
                  </a:cubicBezTo>
                  <a:cubicBezTo>
                    <a:pt x="332643" y="115153"/>
                    <a:pt x="449873" y="110757"/>
                    <a:pt x="518746" y="106361"/>
                  </a:cubicBezTo>
                  <a:cubicBezTo>
                    <a:pt x="587619" y="101965"/>
                    <a:pt x="599342" y="88777"/>
                    <a:pt x="659423" y="71192"/>
                  </a:cubicBezTo>
                  <a:cubicBezTo>
                    <a:pt x="719504" y="53607"/>
                    <a:pt x="822081" y="-7938"/>
                    <a:pt x="879231" y="854"/>
                  </a:cubicBezTo>
                  <a:cubicBezTo>
                    <a:pt x="936381" y="9646"/>
                    <a:pt x="962758" y="85846"/>
                    <a:pt x="1002323" y="123946"/>
                  </a:cubicBezTo>
                  <a:cubicBezTo>
                    <a:pt x="1041888" y="162046"/>
                    <a:pt x="1040423" y="245573"/>
                    <a:pt x="1116623" y="229454"/>
                  </a:cubicBezTo>
                  <a:cubicBezTo>
                    <a:pt x="1192823" y="213335"/>
                    <a:pt x="1414096" y="60935"/>
                    <a:pt x="1459523" y="27231"/>
                  </a:cubicBezTo>
                  <a:cubicBezTo>
                    <a:pt x="1504950" y="-6473"/>
                    <a:pt x="1447067" y="10379"/>
                    <a:pt x="1389185" y="27231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4D726DD-99F1-4A79-8972-F236D8846D93}"/>
                </a:ext>
              </a:extLst>
            </p:cNvPr>
            <p:cNvSpPr/>
            <p:nvPr/>
          </p:nvSpPr>
          <p:spPr>
            <a:xfrm>
              <a:off x="6576646" y="4935995"/>
              <a:ext cx="1468316" cy="454199"/>
            </a:xfrm>
            <a:custGeom>
              <a:avLst/>
              <a:gdLst>
                <a:gd name="connsiteX0" fmla="*/ 0 w 1468316"/>
                <a:gd name="connsiteY0" fmla="*/ 84413 h 454199"/>
                <a:gd name="connsiteX1" fmla="*/ 149469 w 1468316"/>
                <a:gd name="connsiteY1" fmla="*/ 66828 h 454199"/>
                <a:gd name="connsiteX2" fmla="*/ 281354 w 1468316"/>
                <a:gd name="connsiteY2" fmla="*/ 5282 h 454199"/>
                <a:gd name="connsiteX3" fmla="*/ 835269 w 1468316"/>
                <a:gd name="connsiteY3" fmla="*/ 5282 h 454199"/>
                <a:gd name="connsiteX4" fmla="*/ 879231 w 1468316"/>
                <a:gd name="connsiteY4" fmla="*/ 22867 h 454199"/>
                <a:gd name="connsiteX5" fmla="*/ 905608 w 1468316"/>
                <a:gd name="connsiteY5" fmla="*/ 84413 h 454199"/>
                <a:gd name="connsiteX6" fmla="*/ 993531 w 1468316"/>
                <a:gd name="connsiteY6" fmla="*/ 181128 h 454199"/>
                <a:gd name="connsiteX7" fmla="*/ 1222131 w 1468316"/>
                <a:gd name="connsiteY7" fmla="*/ 172336 h 454199"/>
                <a:gd name="connsiteX8" fmla="*/ 1389185 w 1468316"/>
                <a:gd name="connsiteY8" fmla="*/ 409728 h 454199"/>
                <a:gd name="connsiteX9" fmla="*/ 1468316 w 1468316"/>
                <a:gd name="connsiteY9" fmla="*/ 453690 h 45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8316" h="454199">
                  <a:moveTo>
                    <a:pt x="0" y="84413"/>
                  </a:moveTo>
                  <a:cubicBezTo>
                    <a:pt x="51288" y="82214"/>
                    <a:pt x="102577" y="80016"/>
                    <a:pt x="149469" y="66828"/>
                  </a:cubicBezTo>
                  <a:cubicBezTo>
                    <a:pt x="196361" y="53640"/>
                    <a:pt x="167054" y="15540"/>
                    <a:pt x="281354" y="5282"/>
                  </a:cubicBezTo>
                  <a:cubicBezTo>
                    <a:pt x="395654" y="-4976"/>
                    <a:pt x="735623" y="2351"/>
                    <a:pt x="835269" y="5282"/>
                  </a:cubicBezTo>
                  <a:cubicBezTo>
                    <a:pt x="934915" y="8213"/>
                    <a:pt x="867508" y="9679"/>
                    <a:pt x="879231" y="22867"/>
                  </a:cubicBezTo>
                  <a:cubicBezTo>
                    <a:pt x="890954" y="36055"/>
                    <a:pt x="886558" y="58036"/>
                    <a:pt x="905608" y="84413"/>
                  </a:cubicBezTo>
                  <a:cubicBezTo>
                    <a:pt x="924658" y="110790"/>
                    <a:pt x="940777" y="166474"/>
                    <a:pt x="993531" y="181128"/>
                  </a:cubicBezTo>
                  <a:cubicBezTo>
                    <a:pt x="1046285" y="195782"/>
                    <a:pt x="1156189" y="134236"/>
                    <a:pt x="1222131" y="172336"/>
                  </a:cubicBezTo>
                  <a:cubicBezTo>
                    <a:pt x="1288073" y="210436"/>
                    <a:pt x="1348154" y="362836"/>
                    <a:pt x="1389185" y="409728"/>
                  </a:cubicBezTo>
                  <a:cubicBezTo>
                    <a:pt x="1430216" y="456620"/>
                    <a:pt x="1449266" y="455155"/>
                    <a:pt x="1468316" y="45369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73A95DB-3154-4E87-B6BF-C325751AED04}"/>
                </a:ext>
              </a:extLst>
            </p:cNvPr>
            <p:cNvSpPr/>
            <p:nvPr/>
          </p:nvSpPr>
          <p:spPr>
            <a:xfrm>
              <a:off x="7883342" y="3604846"/>
              <a:ext cx="363843" cy="1230923"/>
            </a:xfrm>
            <a:custGeom>
              <a:avLst/>
              <a:gdLst>
                <a:gd name="connsiteX0" fmla="*/ 20943 w 363843"/>
                <a:gd name="connsiteY0" fmla="*/ 1230923 h 1230923"/>
                <a:gd name="connsiteX1" fmla="*/ 47320 w 363843"/>
                <a:gd name="connsiteY1" fmla="*/ 967154 h 1230923"/>
                <a:gd name="connsiteX2" fmla="*/ 214373 w 363843"/>
                <a:gd name="connsiteY2" fmla="*/ 694592 h 1230923"/>
                <a:gd name="connsiteX3" fmla="*/ 187996 w 363843"/>
                <a:gd name="connsiteY3" fmla="*/ 545123 h 1230923"/>
                <a:gd name="connsiteX4" fmla="*/ 3358 w 363843"/>
                <a:gd name="connsiteY4" fmla="*/ 386862 h 1230923"/>
                <a:gd name="connsiteX5" fmla="*/ 91281 w 363843"/>
                <a:gd name="connsiteY5" fmla="*/ 246185 h 1230923"/>
                <a:gd name="connsiteX6" fmla="*/ 363843 w 363843"/>
                <a:gd name="connsiteY6" fmla="*/ 0 h 123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843" h="1230923">
                  <a:moveTo>
                    <a:pt x="20943" y="1230923"/>
                  </a:moveTo>
                  <a:cubicBezTo>
                    <a:pt x="18012" y="1143733"/>
                    <a:pt x="15082" y="1056543"/>
                    <a:pt x="47320" y="967154"/>
                  </a:cubicBezTo>
                  <a:cubicBezTo>
                    <a:pt x="79558" y="877765"/>
                    <a:pt x="190927" y="764931"/>
                    <a:pt x="214373" y="694592"/>
                  </a:cubicBezTo>
                  <a:cubicBezTo>
                    <a:pt x="237819" y="624253"/>
                    <a:pt x="223165" y="596411"/>
                    <a:pt x="187996" y="545123"/>
                  </a:cubicBezTo>
                  <a:cubicBezTo>
                    <a:pt x="152827" y="493835"/>
                    <a:pt x="19477" y="436685"/>
                    <a:pt x="3358" y="386862"/>
                  </a:cubicBezTo>
                  <a:cubicBezTo>
                    <a:pt x="-12761" y="337039"/>
                    <a:pt x="31200" y="310662"/>
                    <a:pt x="91281" y="246185"/>
                  </a:cubicBezTo>
                  <a:cubicBezTo>
                    <a:pt x="151362" y="181708"/>
                    <a:pt x="257602" y="90854"/>
                    <a:pt x="363843" y="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FE4759D-190C-4E9A-AF32-0DC84256B794}"/>
                </a:ext>
              </a:extLst>
            </p:cNvPr>
            <p:cNvSpPr/>
            <p:nvPr/>
          </p:nvSpPr>
          <p:spPr>
            <a:xfrm>
              <a:off x="7640515" y="2717076"/>
              <a:ext cx="674258" cy="860582"/>
            </a:xfrm>
            <a:custGeom>
              <a:avLst/>
              <a:gdLst>
                <a:gd name="connsiteX0" fmla="*/ 140677 w 674258"/>
                <a:gd name="connsiteY0" fmla="*/ 755886 h 860582"/>
                <a:gd name="connsiteX1" fmla="*/ 457200 w 674258"/>
                <a:gd name="connsiteY1" fmla="*/ 852601 h 860582"/>
                <a:gd name="connsiteX2" fmla="*/ 545123 w 674258"/>
                <a:gd name="connsiteY2" fmla="*/ 571247 h 860582"/>
                <a:gd name="connsiteX3" fmla="*/ 553916 w 674258"/>
                <a:gd name="connsiteY3" fmla="*/ 360232 h 860582"/>
                <a:gd name="connsiteX4" fmla="*/ 668216 w 674258"/>
                <a:gd name="connsiteY4" fmla="*/ 333855 h 860582"/>
                <a:gd name="connsiteX5" fmla="*/ 342900 w 674258"/>
                <a:gd name="connsiteY5" fmla="*/ 17332 h 860582"/>
                <a:gd name="connsiteX6" fmla="*/ 246185 w 674258"/>
                <a:gd name="connsiteY6" fmla="*/ 43709 h 860582"/>
                <a:gd name="connsiteX7" fmla="*/ 87923 w 674258"/>
                <a:gd name="connsiteY7" fmla="*/ 61293 h 860582"/>
                <a:gd name="connsiteX8" fmla="*/ 0 w 674258"/>
                <a:gd name="connsiteY8" fmla="*/ 8539 h 86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258" h="860582">
                  <a:moveTo>
                    <a:pt x="140677" y="755886"/>
                  </a:moveTo>
                  <a:cubicBezTo>
                    <a:pt x="265234" y="819630"/>
                    <a:pt x="389792" y="883374"/>
                    <a:pt x="457200" y="852601"/>
                  </a:cubicBezTo>
                  <a:cubicBezTo>
                    <a:pt x="524608" y="821828"/>
                    <a:pt x="529004" y="653308"/>
                    <a:pt x="545123" y="571247"/>
                  </a:cubicBezTo>
                  <a:cubicBezTo>
                    <a:pt x="561242" y="489186"/>
                    <a:pt x="533401" y="399797"/>
                    <a:pt x="553916" y="360232"/>
                  </a:cubicBezTo>
                  <a:cubicBezTo>
                    <a:pt x="574431" y="320667"/>
                    <a:pt x="703385" y="391005"/>
                    <a:pt x="668216" y="333855"/>
                  </a:cubicBezTo>
                  <a:cubicBezTo>
                    <a:pt x="633047" y="276705"/>
                    <a:pt x="413238" y="65690"/>
                    <a:pt x="342900" y="17332"/>
                  </a:cubicBezTo>
                  <a:cubicBezTo>
                    <a:pt x="272562" y="-31026"/>
                    <a:pt x="288681" y="36382"/>
                    <a:pt x="246185" y="43709"/>
                  </a:cubicBezTo>
                  <a:cubicBezTo>
                    <a:pt x="203689" y="51036"/>
                    <a:pt x="128954" y="67155"/>
                    <a:pt x="87923" y="61293"/>
                  </a:cubicBezTo>
                  <a:cubicBezTo>
                    <a:pt x="46892" y="55431"/>
                    <a:pt x="23446" y="31985"/>
                    <a:pt x="0" y="8539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2B7F19C-B1E1-487E-993C-88E019019063}"/>
                </a:ext>
              </a:extLst>
            </p:cNvPr>
            <p:cNvSpPr/>
            <p:nvPr/>
          </p:nvSpPr>
          <p:spPr>
            <a:xfrm>
              <a:off x="5501496" y="2872845"/>
              <a:ext cx="1038338" cy="1048524"/>
            </a:xfrm>
            <a:custGeom>
              <a:avLst/>
              <a:gdLst>
                <a:gd name="connsiteX0" fmla="*/ 890512 w 1038338"/>
                <a:gd name="connsiteY0" fmla="*/ 336347 h 1048524"/>
                <a:gd name="connsiteX1" fmla="*/ 1022396 w 1038338"/>
                <a:gd name="connsiteY1" fmla="*/ 301178 h 1048524"/>
                <a:gd name="connsiteX2" fmla="*/ 1031189 w 1038338"/>
                <a:gd name="connsiteY2" fmla="*/ 142917 h 1048524"/>
                <a:gd name="connsiteX3" fmla="*/ 978435 w 1038338"/>
                <a:gd name="connsiteY3" fmla="*/ 98955 h 1048524"/>
                <a:gd name="connsiteX4" fmla="*/ 644327 w 1038338"/>
                <a:gd name="connsiteY4" fmla="*/ 2240 h 1048524"/>
                <a:gd name="connsiteX5" fmla="*/ 371766 w 1038338"/>
                <a:gd name="connsiteY5" fmla="*/ 46201 h 1048524"/>
                <a:gd name="connsiteX6" fmla="*/ 248673 w 1038338"/>
                <a:gd name="connsiteY6" fmla="*/ 213255 h 1048524"/>
                <a:gd name="connsiteX7" fmla="*/ 116789 w 1038338"/>
                <a:gd name="connsiteY7" fmla="*/ 301178 h 1048524"/>
                <a:gd name="connsiteX8" fmla="*/ 327804 w 1038338"/>
                <a:gd name="connsiteY8" fmla="*/ 749586 h 1048524"/>
                <a:gd name="connsiteX9" fmla="*/ 20073 w 1038338"/>
                <a:gd name="connsiteY9" fmla="*/ 855093 h 1048524"/>
                <a:gd name="connsiteX10" fmla="*/ 28866 w 1038338"/>
                <a:gd name="connsiteY10" fmla="*/ 1048524 h 1048524"/>
                <a:gd name="connsiteX11" fmla="*/ 28866 w 1038338"/>
                <a:gd name="connsiteY11" fmla="*/ 1048524 h 104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8338" h="1048524">
                  <a:moveTo>
                    <a:pt x="890512" y="336347"/>
                  </a:moveTo>
                  <a:cubicBezTo>
                    <a:pt x="944731" y="334881"/>
                    <a:pt x="998950" y="333416"/>
                    <a:pt x="1022396" y="301178"/>
                  </a:cubicBezTo>
                  <a:cubicBezTo>
                    <a:pt x="1045842" y="268940"/>
                    <a:pt x="1038516" y="176621"/>
                    <a:pt x="1031189" y="142917"/>
                  </a:cubicBezTo>
                  <a:cubicBezTo>
                    <a:pt x="1023862" y="109213"/>
                    <a:pt x="1042912" y="122401"/>
                    <a:pt x="978435" y="98955"/>
                  </a:cubicBezTo>
                  <a:cubicBezTo>
                    <a:pt x="913958" y="75509"/>
                    <a:pt x="745438" y="11032"/>
                    <a:pt x="644327" y="2240"/>
                  </a:cubicBezTo>
                  <a:cubicBezTo>
                    <a:pt x="543215" y="-6552"/>
                    <a:pt x="437708" y="11032"/>
                    <a:pt x="371766" y="46201"/>
                  </a:cubicBezTo>
                  <a:cubicBezTo>
                    <a:pt x="305824" y="81370"/>
                    <a:pt x="291169" y="170759"/>
                    <a:pt x="248673" y="213255"/>
                  </a:cubicBezTo>
                  <a:cubicBezTo>
                    <a:pt x="206177" y="255751"/>
                    <a:pt x="103601" y="211790"/>
                    <a:pt x="116789" y="301178"/>
                  </a:cubicBezTo>
                  <a:cubicBezTo>
                    <a:pt x="129977" y="390566"/>
                    <a:pt x="343923" y="657267"/>
                    <a:pt x="327804" y="749586"/>
                  </a:cubicBezTo>
                  <a:cubicBezTo>
                    <a:pt x="311685" y="841905"/>
                    <a:pt x="69896" y="805270"/>
                    <a:pt x="20073" y="855093"/>
                  </a:cubicBezTo>
                  <a:cubicBezTo>
                    <a:pt x="-29750" y="904916"/>
                    <a:pt x="28866" y="1048524"/>
                    <a:pt x="28866" y="1048524"/>
                  </a:cubicBezTo>
                  <a:lnTo>
                    <a:pt x="28866" y="1048524"/>
                  </a:ln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06646FC-775F-4138-ACB6-3FE928DFA899}"/>
                </a:ext>
              </a:extLst>
            </p:cNvPr>
            <p:cNvSpPr/>
            <p:nvPr/>
          </p:nvSpPr>
          <p:spPr>
            <a:xfrm>
              <a:off x="6049108" y="3622431"/>
              <a:ext cx="125488" cy="1213338"/>
            </a:xfrm>
            <a:custGeom>
              <a:avLst/>
              <a:gdLst>
                <a:gd name="connsiteX0" fmla="*/ 43961 w 125488"/>
                <a:gd name="connsiteY0" fmla="*/ 0 h 1213338"/>
                <a:gd name="connsiteX1" fmla="*/ 52754 w 125488"/>
                <a:gd name="connsiteY1" fmla="*/ 334107 h 1213338"/>
                <a:gd name="connsiteX2" fmla="*/ 123092 w 125488"/>
                <a:gd name="connsiteY2" fmla="*/ 369277 h 1213338"/>
                <a:gd name="connsiteX3" fmla="*/ 105507 w 125488"/>
                <a:gd name="connsiteY3" fmla="*/ 545123 h 1213338"/>
                <a:gd name="connsiteX4" fmla="*/ 70338 w 125488"/>
                <a:gd name="connsiteY4" fmla="*/ 677007 h 1213338"/>
                <a:gd name="connsiteX5" fmla="*/ 105507 w 125488"/>
                <a:gd name="connsiteY5" fmla="*/ 852854 h 1213338"/>
                <a:gd name="connsiteX6" fmla="*/ 26377 w 125488"/>
                <a:gd name="connsiteY6" fmla="*/ 1002323 h 1213338"/>
                <a:gd name="connsiteX7" fmla="*/ 0 w 125488"/>
                <a:gd name="connsiteY7" fmla="*/ 1213338 h 121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488" h="1213338">
                  <a:moveTo>
                    <a:pt x="43961" y="0"/>
                  </a:moveTo>
                  <a:cubicBezTo>
                    <a:pt x="41763" y="136280"/>
                    <a:pt x="39565" y="272561"/>
                    <a:pt x="52754" y="334107"/>
                  </a:cubicBezTo>
                  <a:cubicBezTo>
                    <a:pt x="65943" y="395653"/>
                    <a:pt x="114300" y="334108"/>
                    <a:pt x="123092" y="369277"/>
                  </a:cubicBezTo>
                  <a:cubicBezTo>
                    <a:pt x="131884" y="404446"/>
                    <a:pt x="114299" y="493835"/>
                    <a:pt x="105507" y="545123"/>
                  </a:cubicBezTo>
                  <a:cubicBezTo>
                    <a:pt x="96715" y="596411"/>
                    <a:pt x="70338" y="625719"/>
                    <a:pt x="70338" y="677007"/>
                  </a:cubicBezTo>
                  <a:cubicBezTo>
                    <a:pt x="70338" y="728295"/>
                    <a:pt x="112834" y="798635"/>
                    <a:pt x="105507" y="852854"/>
                  </a:cubicBezTo>
                  <a:cubicBezTo>
                    <a:pt x="98180" y="907073"/>
                    <a:pt x="43962" y="942242"/>
                    <a:pt x="26377" y="1002323"/>
                  </a:cubicBezTo>
                  <a:cubicBezTo>
                    <a:pt x="8792" y="1062404"/>
                    <a:pt x="4396" y="1137871"/>
                    <a:pt x="0" y="1213338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E3F26C0-B606-455A-B764-C80FF545A7F8}"/>
              </a:ext>
            </a:extLst>
          </p:cNvPr>
          <p:cNvGrpSpPr/>
          <p:nvPr/>
        </p:nvGrpSpPr>
        <p:grpSpPr>
          <a:xfrm>
            <a:off x="5776742" y="402129"/>
            <a:ext cx="2281436" cy="2376744"/>
            <a:chOff x="5587772" y="2973264"/>
            <a:chExt cx="2281436" cy="237674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6A40383-C518-44A0-B793-4ACFCB5C678C}"/>
                </a:ext>
              </a:extLst>
            </p:cNvPr>
            <p:cNvGrpSpPr/>
            <p:nvPr/>
          </p:nvGrpSpPr>
          <p:grpSpPr>
            <a:xfrm>
              <a:off x="7581176" y="3395443"/>
              <a:ext cx="288032" cy="1483169"/>
              <a:chOff x="6732240" y="3434607"/>
              <a:chExt cx="288032" cy="1483169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D93C91C-6870-4852-8CDA-1511D561E0AC}"/>
                  </a:ext>
                </a:extLst>
              </p:cNvPr>
              <p:cNvSpPr/>
              <p:nvPr/>
            </p:nvSpPr>
            <p:spPr>
              <a:xfrm>
                <a:off x="6732240" y="3578623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DDA053B-2735-48A7-A32F-75AAA278A349}"/>
                  </a:ext>
                </a:extLst>
              </p:cNvPr>
              <p:cNvSpPr/>
              <p:nvPr/>
            </p:nvSpPr>
            <p:spPr>
              <a:xfrm>
                <a:off x="6804248" y="3731022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3483872-B0AF-47A9-A40F-910976D4E5B3}"/>
                  </a:ext>
                </a:extLst>
              </p:cNvPr>
              <p:cNvSpPr/>
              <p:nvPr/>
            </p:nvSpPr>
            <p:spPr>
              <a:xfrm>
                <a:off x="6876256" y="3434607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95545C3-02D2-48C6-90AC-D06855110C03}"/>
                  </a:ext>
                </a:extLst>
              </p:cNvPr>
              <p:cNvSpPr/>
              <p:nvPr/>
            </p:nvSpPr>
            <p:spPr>
              <a:xfrm>
                <a:off x="6948264" y="3731431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0BD46E8-F97B-40CD-8FF3-427824FF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668351" y="4435529"/>
              <a:ext cx="317019" cy="1511939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3ADF0724-4F49-42EF-A589-2B134955E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666697" y="2375804"/>
              <a:ext cx="317019" cy="1511939"/>
            </a:xfrm>
            <a:prstGeom prst="rect">
              <a:avLst/>
            </a:prstGeom>
          </p:spPr>
        </p:pic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C1B0BFA-2DD9-4BDD-A29A-54BCC2199011}"/>
                </a:ext>
              </a:extLst>
            </p:cNvPr>
            <p:cNvGrpSpPr/>
            <p:nvPr/>
          </p:nvGrpSpPr>
          <p:grpSpPr>
            <a:xfrm>
              <a:off x="5587772" y="3395443"/>
              <a:ext cx="288032" cy="1483169"/>
              <a:chOff x="6732240" y="3434607"/>
              <a:chExt cx="288032" cy="1483169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C80A295-964D-4E06-9771-E91A0567CBDD}"/>
                  </a:ext>
                </a:extLst>
              </p:cNvPr>
              <p:cNvSpPr/>
              <p:nvPr/>
            </p:nvSpPr>
            <p:spPr>
              <a:xfrm>
                <a:off x="6732240" y="3578623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BAB3A26-49C9-420A-9AD2-54BA4D41594F}"/>
                  </a:ext>
                </a:extLst>
              </p:cNvPr>
              <p:cNvSpPr/>
              <p:nvPr/>
            </p:nvSpPr>
            <p:spPr>
              <a:xfrm>
                <a:off x="6804248" y="3731022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F35E652-37DB-45BB-9D4E-8C936CF8590E}"/>
                  </a:ext>
                </a:extLst>
              </p:cNvPr>
              <p:cNvSpPr/>
              <p:nvPr/>
            </p:nvSpPr>
            <p:spPr>
              <a:xfrm>
                <a:off x="6876256" y="3434607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CA2A1D0-7216-4023-9700-B817DCD3F4FB}"/>
                  </a:ext>
                </a:extLst>
              </p:cNvPr>
              <p:cNvSpPr/>
              <p:nvPr/>
            </p:nvSpPr>
            <p:spPr>
              <a:xfrm>
                <a:off x="6948264" y="3731431"/>
                <a:ext cx="72008" cy="11863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6D663DE-18E4-472E-B4B0-A19D89B26E74}"/>
                </a:ext>
              </a:extLst>
            </p:cNvPr>
            <p:cNvSpPr/>
            <p:nvPr/>
          </p:nvSpPr>
          <p:spPr>
            <a:xfrm>
              <a:off x="6074742" y="3253154"/>
              <a:ext cx="1513020" cy="623622"/>
            </a:xfrm>
            <a:custGeom>
              <a:avLst/>
              <a:gdLst>
                <a:gd name="connsiteX0" fmla="*/ 1513020 w 1513020"/>
                <a:gd name="connsiteY0" fmla="*/ 263769 h 623622"/>
                <a:gd name="connsiteX1" fmla="*/ 1293212 w 1513020"/>
                <a:gd name="connsiteY1" fmla="*/ 254977 h 623622"/>
                <a:gd name="connsiteX2" fmla="*/ 1134950 w 1513020"/>
                <a:gd name="connsiteY2" fmla="*/ 571500 h 623622"/>
                <a:gd name="connsiteX3" fmla="*/ 765673 w 1513020"/>
                <a:gd name="connsiteY3" fmla="*/ 422031 h 623622"/>
                <a:gd name="connsiteX4" fmla="*/ 528281 w 1513020"/>
                <a:gd name="connsiteY4" fmla="*/ 307731 h 623622"/>
                <a:gd name="connsiteX5" fmla="*/ 748089 w 1513020"/>
                <a:gd name="connsiteY5" fmla="*/ 615461 h 623622"/>
                <a:gd name="connsiteX6" fmla="*/ 862389 w 1513020"/>
                <a:gd name="connsiteY6" fmla="*/ 509954 h 623622"/>
                <a:gd name="connsiteX7" fmla="*/ 836012 w 1513020"/>
                <a:gd name="connsiteY7" fmla="*/ 246184 h 623622"/>
                <a:gd name="connsiteX8" fmla="*/ 510696 w 1513020"/>
                <a:gd name="connsiteY8" fmla="*/ 307731 h 623622"/>
                <a:gd name="connsiteX9" fmla="*/ 343643 w 1513020"/>
                <a:gd name="connsiteY9" fmla="*/ 527538 h 623622"/>
                <a:gd name="connsiteX10" fmla="*/ 282096 w 1513020"/>
                <a:gd name="connsiteY10" fmla="*/ 536331 h 623622"/>
                <a:gd name="connsiteX11" fmla="*/ 97458 w 1513020"/>
                <a:gd name="connsiteY11" fmla="*/ 351692 h 623622"/>
                <a:gd name="connsiteX12" fmla="*/ 79873 w 1513020"/>
                <a:gd name="connsiteY12" fmla="*/ 246184 h 623622"/>
                <a:gd name="connsiteX13" fmla="*/ 743 w 1513020"/>
                <a:gd name="connsiteY13" fmla="*/ 43961 h 623622"/>
                <a:gd name="connsiteX14" fmla="*/ 132627 w 1513020"/>
                <a:gd name="connsiteY14" fmla="*/ 0 h 62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020" h="623622">
                  <a:moveTo>
                    <a:pt x="1513020" y="263769"/>
                  </a:moveTo>
                  <a:cubicBezTo>
                    <a:pt x="1434622" y="233728"/>
                    <a:pt x="1356224" y="203688"/>
                    <a:pt x="1293212" y="254977"/>
                  </a:cubicBezTo>
                  <a:cubicBezTo>
                    <a:pt x="1230200" y="306266"/>
                    <a:pt x="1222873" y="543658"/>
                    <a:pt x="1134950" y="571500"/>
                  </a:cubicBezTo>
                  <a:cubicBezTo>
                    <a:pt x="1047027" y="599342"/>
                    <a:pt x="866784" y="465992"/>
                    <a:pt x="765673" y="422031"/>
                  </a:cubicBezTo>
                  <a:cubicBezTo>
                    <a:pt x="664562" y="378070"/>
                    <a:pt x="531212" y="275493"/>
                    <a:pt x="528281" y="307731"/>
                  </a:cubicBezTo>
                  <a:cubicBezTo>
                    <a:pt x="525350" y="339969"/>
                    <a:pt x="692405" y="581757"/>
                    <a:pt x="748089" y="615461"/>
                  </a:cubicBezTo>
                  <a:cubicBezTo>
                    <a:pt x="803773" y="649165"/>
                    <a:pt x="847735" y="571500"/>
                    <a:pt x="862389" y="509954"/>
                  </a:cubicBezTo>
                  <a:cubicBezTo>
                    <a:pt x="877043" y="448408"/>
                    <a:pt x="894627" y="279888"/>
                    <a:pt x="836012" y="246184"/>
                  </a:cubicBezTo>
                  <a:cubicBezTo>
                    <a:pt x="777397" y="212480"/>
                    <a:pt x="592757" y="260839"/>
                    <a:pt x="510696" y="307731"/>
                  </a:cubicBezTo>
                  <a:cubicBezTo>
                    <a:pt x="428635" y="354623"/>
                    <a:pt x="381743" y="489438"/>
                    <a:pt x="343643" y="527538"/>
                  </a:cubicBezTo>
                  <a:cubicBezTo>
                    <a:pt x="305543" y="565638"/>
                    <a:pt x="323127" y="565639"/>
                    <a:pt x="282096" y="536331"/>
                  </a:cubicBezTo>
                  <a:cubicBezTo>
                    <a:pt x="241065" y="507023"/>
                    <a:pt x="131162" y="400050"/>
                    <a:pt x="97458" y="351692"/>
                  </a:cubicBezTo>
                  <a:cubicBezTo>
                    <a:pt x="63754" y="303334"/>
                    <a:pt x="95992" y="297473"/>
                    <a:pt x="79873" y="246184"/>
                  </a:cubicBezTo>
                  <a:cubicBezTo>
                    <a:pt x="63754" y="194895"/>
                    <a:pt x="-8049" y="84992"/>
                    <a:pt x="743" y="43961"/>
                  </a:cubicBezTo>
                  <a:cubicBezTo>
                    <a:pt x="9535" y="2930"/>
                    <a:pt x="71081" y="1465"/>
                    <a:pt x="13262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BC4814F6-8F6B-4823-BEFD-1CC62DE9EBA7}"/>
                </a:ext>
              </a:extLst>
            </p:cNvPr>
            <p:cNvSpPr/>
            <p:nvPr/>
          </p:nvSpPr>
          <p:spPr>
            <a:xfrm>
              <a:off x="5873262" y="3581172"/>
              <a:ext cx="1832624" cy="1449737"/>
            </a:xfrm>
            <a:custGeom>
              <a:avLst/>
              <a:gdLst>
                <a:gd name="connsiteX0" fmla="*/ 0 w 1832624"/>
                <a:gd name="connsiteY0" fmla="*/ 94013 h 1449737"/>
                <a:gd name="connsiteX1" fmla="*/ 96715 w 1832624"/>
                <a:gd name="connsiteY1" fmla="*/ 14882 h 1449737"/>
                <a:gd name="connsiteX2" fmla="*/ 334107 w 1832624"/>
                <a:gd name="connsiteY2" fmla="*/ 357782 h 1449737"/>
                <a:gd name="connsiteX3" fmla="*/ 633046 w 1832624"/>
                <a:gd name="connsiteY3" fmla="*/ 568797 h 1449737"/>
                <a:gd name="connsiteX4" fmla="*/ 624253 w 1832624"/>
                <a:gd name="connsiteY4" fmla="*/ 348990 h 1449737"/>
                <a:gd name="connsiteX5" fmla="*/ 589084 w 1832624"/>
                <a:gd name="connsiteY5" fmla="*/ 788605 h 1449737"/>
                <a:gd name="connsiteX6" fmla="*/ 914400 w 1832624"/>
                <a:gd name="connsiteY6" fmla="*/ 999620 h 1449737"/>
                <a:gd name="connsiteX7" fmla="*/ 949569 w 1832624"/>
                <a:gd name="connsiteY7" fmla="*/ 832566 h 1449737"/>
                <a:gd name="connsiteX8" fmla="*/ 905607 w 1832624"/>
                <a:gd name="connsiteY8" fmla="*/ 507251 h 1449737"/>
                <a:gd name="connsiteX9" fmla="*/ 1406769 w 1832624"/>
                <a:gd name="connsiteY9" fmla="*/ 709474 h 1449737"/>
                <a:gd name="connsiteX10" fmla="*/ 1204546 w 1832624"/>
                <a:gd name="connsiteY10" fmla="*/ 885320 h 1449737"/>
                <a:gd name="connsiteX11" fmla="*/ 1371600 w 1832624"/>
                <a:gd name="connsiteY11" fmla="*/ 516043 h 1449737"/>
                <a:gd name="connsiteX12" fmla="*/ 1538653 w 1832624"/>
                <a:gd name="connsiteY12" fmla="*/ 735851 h 1449737"/>
                <a:gd name="connsiteX13" fmla="*/ 1538653 w 1832624"/>
                <a:gd name="connsiteY13" fmla="*/ 1078751 h 1449737"/>
                <a:gd name="connsiteX14" fmla="*/ 1661746 w 1832624"/>
                <a:gd name="connsiteY14" fmla="*/ 1210636 h 1449737"/>
                <a:gd name="connsiteX15" fmla="*/ 1820007 w 1832624"/>
                <a:gd name="connsiteY15" fmla="*/ 1448028 h 1449737"/>
                <a:gd name="connsiteX16" fmla="*/ 1811215 w 1832624"/>
                <a:gd name="connsiteY16" fmla="*/ 1298559 h 144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2624" h="1449737">
                  <a:moveTo>
                    <a:pt x="0" y="94013"/>
                  </a:moveTo>
                  <a:cubicBezTo>
                    <a:pt x="20515" y="32467"/>
                    <a:pt x="41031" y="-29079"/>
                    <a:pt x="96715" y="14882"/>
                  </a:cubicBezTo>
                  <a:cubicBezTo>
                    <a:pt x="152399" y="58843"/>
                    <a:pt x="244718" y="265463"/>
                    <a:pt x="334107" y="357782"/>
                  </a:cubicBezTo>
                  <a:cubicBezTo>
                    <a:pt x="423496" y="450101"/>
                    <a:pt x="584688" y="570262"/>
                    <a:pt x="633046" y="568797"/>
                  </a:cubicBezTo>
                  <a:cubicBezTo>
                    <a:pt x="681404" y="567332"/>
                    <a:pt x="631580" y="312355"/>
                    <a:pt x="624253" y="348990"/>
                  </a:cubicBezTo>
                  <a:cubicBezTo>
                    <a:pt x="616926" y="385625"/>
                    <a:pt x="540726" y="680167"/>
                    <a:pt x="589084" y="788605"/>
                  </a:cubicBezTo>
                  <a:cubicBezTo>
                    <a:pt x="637442" y="897043"/>
                    <a:pt x="854319" y="992293"/>
                    <a:pt x="914400" y="999620"/>
                  </a:cubicBezTo>
                  <a:cubicBezTo>
                    <a:pt x="974481" y="1006947"/>
                    <a:pt x="951034" y="914627"/>
                    <a:pt x="949569" y="832566"/>
                  </a:cubicBezTo>
                  <a:cubicBezTo>
                    <a:pt x="948104" y="750505"/>
                    <a:pt x="829407" y="527766"/>
                    <a:pt x="905607" y="507251"/>
                  </a:cubicBezTo>
                  <a:cubicBezTo>
                    <a:pt x="981807" y="486736"/>
                    <a:pt x="1356946" y="646463"/>
                    <a:pt x="1406769" y="709474"/>
                  </a:cubicBezTo>
                  <a:cubicBezTo>
                    <a:pt x="1456592" y="772485"/>
                    <a:pt x="1210407" y="917558"/>
                    <a:pt x="1204546" y="885320"/>
                  </a:cubicBezTo>
                  <a:cubicBezTo>
                    <a:pt x="1198685" y="853082"/>
                    <a:pt x="1315916" y="540954"/>
                    <a:pt x="1371600" y="516043"/>
                  </a:cubicBezTo>
                  <a:cubicBezTo>
                    <a:pt x="1427284" y="491132"/>
                    <a:pt x="1510811" y="642066"/>
                    <a:pt x="1538653" y="735851"/>
                  </a:cubicBezTo>
                  <a:cubicBezTo>
                    <a:pt x="1566495" y="829636"/>
                    <a:pt x="1518137" y="999620"/>
                    <a:pt x="1538653" y="1078751"/>
                  </a:cubicBezTo>
                  <a:cubicBezTo>
                    <a:pt x="1559169" y="1157882"/>
                    <a:pt x="1614854" y="1149090"/>
                    <a:pt x="1661746" y="1210636"/>
                  </a:cubicBezTo>
                  <a:cubicBezTo>
                    <a:pt x="1708638" y="1272182"/>
                    <a:pt x="1795096" y="1433374"/>
                    <a:pt x="1820007" y="1448028"/>
                  </a:cubicBezTo>
                  <a:cubicBezTo>
                    <a:pt x="1844919" y="1462682"/>
                    <a:pt x="1828067" y="1380620"/>
                    <a:pt x="1811215" y="129855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C21A545-0515-4D74-83FF-07573D685F87}"/>
                </a:ext>
              </a:extLst>
            </p:cNvPr>
            <p:cNvSpPr/>
            <p:nvPr/>
          </p:nvSpPr>
          <p:spPr>
            <a:xfrm>
              <a:off x="6145731" y="3168484"/>
              <a:ext cx="1540736" cy="1904678"/>
            </a:xfrm>
            <a:custGeom>
              <a:avLst/>
              <a:gdLst>
                <a:gd name="connsiteX0" fmla="*/ 228692 w 1540736"/>
                <a:gd name="connsiteY0" fmla="*/ 1904678 h 1904678"/>
                <a:gd name="connsiteX1" fmla="*/ 88015 w 1540736"/>
                <a:gd name="connsiteY1" fmla="*/ 1755208 h 1904678"/>
                <a:gd name="connsiteX2" fmla="*/ 105600 w 1540736"/>
                <a:gd name="connsiteY2" fmla="*/ 1421101 h 1904678"/>
                <a:gd name="connsiteX3" fmla="*/ 369369 w 1540736"/>
                <a:gd name="connsiteY3" fmla="*/ 1192501 h 1904678"/>
                <a:gd name="connsiteX4" fmla="*/ 92 w 1540736"/>
                <a:gd name="connsiteY4" fmla="*/ 1043031 h 1904678"/>
                <a:gd name="connsiteX5" fmla="*/ 334200 w 1540736"/>
                <a:gd name="connsiteY5" fmla="*/ 1535401 h 1904678"/>
                <a:gd name="connsiteX6" fmla="*/ 386954 w 1540736"/>
                <a:gd name="connsiteY6" fmla="*/ 1130954 h 1904678"/>
                <a:gd name="connsiteX7" fmla="*/ 668307 w 1540736"/>
                <a:gd name="connsiteY7" fmla="*/ 832016 h 1904678"/>
                <a:gd name="connsiteX8" fmla="*/ 967246 w 1540736"/>
                <a:gd name="connsiteY8" fmla="*/ 577039 h 1904678"/>
                <a:gd name="connsiteX9" fmla="*/ 1143092 w 1540736"/>
                <a:gd name="connsiteY9" fmla="*/ 304478 h 1904678"/>
                <a:gd name="connsiteX10" fmla="*/ 1494784 w 1540736"/>
                <a:gd name="connsiteY10" fmla="*/ 190178 h 1904678"/>
                <a:gd name="connsiteX11" fmla="*/ 1529954 w 1540736"/>
                <a:gd name="connsiteY11" fmla="*/ 23124 h 1904678"/>
                <a:gd name="connsiteX12" fmla="*/ 1433238 w 1540736"/>
                <a:gd name="connsiteY12" fmla="*/ 5539 h 190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0736" h="1904678">
                  <a:moveTo>
                    <a:pt x="228692" y="1904678"/>
                  </a:moveTo>
                  <a:cubicBezTo>
                    <a:pt x="168611" y="1870241"/>
                    <a:pt x="108530" y="1835804"/>
                    <a:pt x="88015" y="1755208"/>
                  </a:cubicBezTo>
                  <a:cubicBezTo>
                    <a:pt x="67500" y="1674612"/>
                    <a:pt x="58708" y="1514885"/>
                    <a:pt x="105600" y="1421101"/>
                  </a:cubicBezTo>
                  <a:cubicBezTo>
                    <a:pt x="152492" y="1327317"/>
                    <a:pt x="386954" y="1255513"/>
                    <a:pt x="369369" y="1192501"/>
                  </a:cubicBezTo>
                  <a:cubicBezTo>
                    <a:pt x="351784" y="1129489"/>
                    <a:pt x="5953" y="985881"/>
                    <a:pt x="92" y="1043031"/>
                  </a:cubicBezTo>
                  <a:cubicBezTo>
                    <a:pt x="-5769" y="1100181"/>
                    <a:pt x="269723" y="1520747"/>
                    <a:pt x="334200" y="1535401"/>
                  </a:cubicBezTo>
                  <a:cubicBezTo>
                    <a:pt x="398677" y="1550055"/>
                    <a:pt x="331270" y="1248185"/>
                    <a:pt x="386954" y="1130954"/>
                  </a:cubicBezTo>
                  <a:cubicBezTo>
                    <a:pt x="442639" y="1013723"/>
                    <a:pt x="571592" y="924335"/>
                    <a:pt x="668307" y="832016"/>
                  </a:cubicBezTo>
                  <a:cubicBezTo>
                    <a:pt x="765022" y="739697"/>
                    <a:pt x="888115" y="664962"/>
                    <a:pt x="967246" y="577039"/>
                  </a:cubicBezTo>
                  <a:cubicBezTo>
                    <a:pt x="1046377" y="489116"/>
                    <a:pt x="1055169" y="368955"/>
                    <a:pt x="1143092" y="304478"/>
                  </a:cubicBezTo>
                  <a:cubicBezTo>
                    <a:pt x="1231015" y="240001"/>
                    <a:pt x="1430307" y="237070"/>
                    <a:pt x="1494784" y="190178"/>
                  </a:cubicBezTo>
                  <a:cubicBezTo>
                    <a:pt x="1559261" y="143286"/>
                    <a:pt x="1540212" y="53897"/>
                    <a:pt x="1529954" y="23124"/>
                  </a:cubicBezTo>
                  <a:cubicBezTo>
                    <a:pt x="1519696" y="-7649"/>
                    <a:pt x="1476467" y="-1055"/>
                    <a:pt x="1433238" y="553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58474F4-D047-4BAB-9A19-A6111DE773D5}"/>
                </a:ext>
              </a:extLst>
            </p:cNvPr>
            <p:cNvSpPr/>
            <p:nvPr/>
          </p:nvSpPr>
          <p:spPr>
            <a:xfrm>
              <a:off x="5766929" y="3224461"/>
              <a:ext cx="1552353" cy="1936624"/>
            </a:xfrm>
            <a:custGeom>
              <a:avLst/>
              <a:gdLst>
                <a:gd name="connsiteX0" fmla="*/ 9617 w 1552353"/>
                <a:gd name="connsiteY0" fmla="*/ 169370 h 1936624"/>
                <a:gd name="connsiteX1" fmla="*/ 18409 w 1552353"/>
                <a:gd name="connsiteY1" fmla="*/ 19901 h 1936624"/>
                <a:gd name="connsiteX2" fmla="*/ 176671 w 1552353"/>
                <a:gd name="connsiteY2" fmla="*/ 63862 h 1936624"/>
                <a:gd name="connsiteX3" fmla="*/ 220633 w 1552353"/>
                <a:gd name="connsiteY3" fmla="*/ 582608 h 1936624"/>
                <a:gd name="connsiteX4" fmla="*/ 343725 w 1552353"/>
                <a:gd name="connsiteY4" fmla="*/ 1285993 h 1936624"/>
                <a:gd name="connsiteX5" fmla="*/ 695417 w 1552353"/>
                <a:gd name="connsiteY5" fmla="*/ 670531 h 1936624"/>
                <a:gd name="connsiteX6" fmla="*/ 836094 w 1552353"/>
                <a:gd name="connsiteY6" fmla="*/ 811208 h 1936624"/>
                <a:gd name="connsiteX7" fmla="*/ 1099863 w 1552353"/>
                <a:gd name="connsiteY7" fmla="*/ 1321162 h 1936624"/>
                <a:gd name="connsiteX8" fmla="*/ 1073486 w 1552353"/>
                <a:gd name="connsiteY8" fmla="*/ 1602516 h 1936624"/>
                <a:gd name="connsiteX9" fmla="*/ 880056 w 1552353"/>
                <a:gd name="connsiteY9" fmla="*/ 1426670 h 1936624"/>
                <a:gd name="connsiteX10" fmla="*/ 1108656 w 1552353"/>
                <a:gd name="connsiteY10" fmla="*/ 1039808 h 1936624"/>
                <a:gd name="connsiteX11" fmla="*/ 1442763 w 1552353"/>
                <a:gd name="connsiteY11" fmla="*/ 652947 h 1936624"/>
                <a:gd name="connsiteX12" fmla="*/ 1530686 w 1552353"/>
                <a:gd name="connsiteY12" fmla="*/ 1409085 h 1936624"/>
                <a:gd name="connsiteX13" fmla="*/ 1548271 w 1552353"/>
                <a:gd name="connsiteY13" fmla="*/ 1637685 h 1936624"/>
                <a:gd name="connsiteX14" fmla="*/ 1469140 w 1552353"/>
                <a:gd name="connsiteY14" fmla="*/ 1470631 h 1936624"/>
                <a:gd name="connsiteX15" fmla="*/ 1047109 w 1552353"/>
                <a:gd name="connsiteY15" fmla="*/ 1470631 h 1936624"/>
                <a:gd name="connsiteX16" fmla="*/ 414063 w 1552353"/>
                <a:gd name="connsiteY16" fmla="*/ 1646477 h 1936624"/>
                <a:gd name="connsiteX17" fmla="*/ 194256 w 1552353"/>
                <a:gd name="connsiteY17" fmla="*/ 1787154 h 1936624"/>
                <a:gd name="connsiteX18" fmla="*/ 299763 w 1552353"/>
                <a:gd name="connsiteY18" fmla="*/ 1936624 h 193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52353" h="1936624">
                  <a:moveTo>
                    <a:pt x="9617" y="169370"/>
                  </a:moveTo>
                  <a:cubicBezTo>
                    <a:pt x="92" y="103428"/>
                    <a:pt x="-9433" y="37486"/>
                    <a:pt x="18409" y="19901"/>
                  </a:cubicBezTo>
                  <a:cubicBezTo>
                    <a:pt x="46251" y="2316"/>
                    <a:pt x="142967" y="-29922"/>
                    <a:pt x="176671" y="63862"/>
                  </a:cubicBezTo>
                  <a:cubicBezTo>
                    <a:pt x="210375" y="157646"/>
                    <a:pt x="192791" y="378920"/>
                    <a:pt x="220633" y="582608"/>
                  </a:cubicBezTo>
                  <a:cubicBezTo>
                    <a:pt x="248475" y="786296"/>
                    <a:pt x="264594" y="1271339"/>
                    <a:pt x="343725" y="1285993"/>
                  </a:cubicBezTo>
                  <a:cubicBezTo>
                    <a:pt x="422856" y="1300647"/>
                    <a:pt x="613355" y="749662"/>
                    <a:pt x="695417" y="670531"/>
                  </a:cubicBezTo>
                  <a:cubicBezTo>
                    <a:pt x="777479" y="591400"/>
                    <a:pt x="768686" y="702770"/>
                    <a:pt x="836094" y="811208"/>
                  </a:cubicBezTo>
                  <a:cubicBezTo>
                    <a:pt x="903502" y="919646"/>
                    <a:pt x="1060298" y="1189277"/>
                    <a:pt x="1099863" y="1321162"/>
                  </a:cubicBezTo>
                  <a:cubicBezTo>
                    <a:pt x="1139428" y="1453047"/>
                    <a:pt x="1110121" y="1584931"/>
                    <a:pt x="1073486" y="1602516"/>
                  </a:cubicBezTo>
                  <a:cubicBezTo>
                    <a:pt x="1036852" y="1620101"/>
                    <a:pt x="874194" y="1520455"/>
                    <a:pt x="880056" y="1426670"/>
                  </a:cubicBezTo>
                  <a:cubicBezTo>
                    <a:pt x="885918" y="1332885"/>
                    <a:pt x="1014872" y="1168762"/>
                    <a:pt x="1108656" y="1039808"/>
                  </a:cubicBezTo>
                  <a:cubicBezTo>
                    <a:pt x="1202441" y="910854"/>
                    <a:pt x="1372425" y="591401"/>
                    <a:pt x="1442763" y="652947"/>
                  </a:cubicBezTo>
                  <a:cubicBezTo>
                    <a:pt x="1513101" y="714493"/>
                    <a:pt x="1513101" y="1244962"/>
                    <a:pt x="1530686" y="1409085"/>
                  </a:cubicBezTo>
                  <a:cubicBezTo>
                    <a:pt x="1548271" y="1573208"/>
                    <a:pt x="1558529" y="1627427"/>
                    <a:pt x="1548271" y="1637685"/>
                  </a:cubicBezTo>
                  <a:cubicBezTo>
                    <a:pt x="1538013" y="1647943"/>
                    <a:pt x="1552667" y="1498473"/>
                    <a:pt x="1469140" y="1470631"/>
                  </a:cubicBezTo>
                  <a:cubicBezTo>
                    <a:pt x="1385613" y="1442789"/>
                    <a:pt x="1222955" y="1441323"/>
                    <a:pt x="1047109" y="1470631"/>
                  </a:cubicBezTo>
                  <a:cubicBezTo>
                    <a:pt x="871263" y="1499939"/>
                    <a:pt x="556205" y="1593723"/>
                    <a:pt x="414063" y="1646477"/>
                  </a:cubicBezTo>
                  <a:cubicBezTo>
                    <a:pt x="271921" y="1699231"/>
                    <a:pt x="213306" y="1738796"/>
                    <a:pt x="194256" y="1787154"/>
                  </a:cubicBezTo>
                  <a:cubicBezTo>
                    <a:pt x="175206" y="1835512"/>
                    <a:pt x="237484" y="1886068"/>
                    <a:pt x="299763" y="193662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381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070338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结构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atinLnBrk="0">
              <a:lnSpc>
                <a:spcPct val="150000"/>
              </a:lnSpc>
            </a:pPr>
            <a:r>
              <a:rPr lang="zh-CN" altLang="en-US" sz="2400" dirty="0"/>
              <a:t>通过红外光谱、电子显微镜等多种分析手段，证明</a:t>
            </a:r>
            <a:r>
              <a:rPr lang="en-US" altLang="zh-CN" sz="2400" dirty="0"/>
              <a:t>SBS</a:t>
            </a:r>
            <a:r>
              <a:rPr lang="zh-CN" altLang="en-US" sz="2400" dirty="0"/>
              <a:t>是三嵌段共聚物，具有</a:t>
            </a:r>
            <a:r>
              <a:rPr lang="zh-CN" altLang="en-US" sz="2400" dirty="0">
                <a:solidFill>
                  <a:srgbClr val="FF0000"/>
                </a:solidFill>
              </a:rPr>
              <a:t>两个玻璃化转变温度</a:t>
            </a:r>
            <a:r>
              <a:rPr lang="zh-CN" altLang="en-US" sz="2400" dirty="0"/>
              <a:t>。</a:t>
            </a:r>
            <a:r>
              <a:rPr lang="en-US" altLang="zh-CN" sz="2400" dirty="0"/>
              <a:t>SBS</a:t>
            </a:r>
            <a:r>
              <a:rPr lang="zh-CN" altLang="en-US" sz="2400" dirty="0"/>
              <a:t>分子结构中的中央段是聚丁二烯</a:t>
            </a:r>
            <a:r>
              <a:rPr lang="en-US" altLang="zh-CN" sz="2400" dirty="0"/>
              <a:t>(</a:t>
            </a:r>
            <a:r>
              <a:rPr lang="zh-CN" altLang="en-US" sz="2400" dirty="0"/>
              <a:t>橡胶相</a:t>
            </a:r>
            <a:r>
              <a:rPr lang="en-US" altLang="zh-CN" sz="2400" dirty="0"/>
              <a:t>)</a:t>
            </a:r>
            <a:r>
              <a:rPr lang="zh-CN" altLang="en-US" sz="2400" dirty="0"/>
              <a:t>，为连续相，两端是聚苯乙烯</a:t>
            </a:r>
            <a:r>
              <a:rPr lang="en-US" altLang="zh-CN" sz="2400" dirty="0"/>
              <a:t>(</a:t>
            </a:r>
            <a:r>
              <a:rPr lang="zh-CN" altLang="en-US" sz="2400" dirty="0"/>
              <a:t>塑料相</a:t>
            </a:r>
            <a:r>
              <a:rPr lang="en-US" altLang="zh-CN" sz="2400" dirty="0"/>
              <a:t>)</a:t>
            </a:r>
            <a:r>
              <a:rPr lang="zh-CN" altLang="en-US" sz="2400" dirty="0"/>
              <a:t>为分散相，即苯乙烯</a:t>
            </a:r>
            <a:r>
              <a:rPr lang="en-US" altLang="zh-CN" sz="2400" dirty="0"/>
              <a:t>(S)—</a:t>
            </a:r>
            <a:r>
              <a:rPr lang="zh-CN" altLang="en-US" sz="2400" dirty="0"/>
              <a:t>丁二烯</a:t>
            </a:r>
            <a:r>
              <a:rPr lang="en-US" altLang="zh-CN" sz="2400" dirty="0"/>
              <a:t>(B)—</a:t>
            </a:r>
            <a:r>
              <a:rPr lang="zh-CN" altLang="en-US" sz="2400" dirty="0"/>
              <a:t>苯乙烯</a:t>
            </a:r>
            <a:r>
              <a:rPr lang="en-US" altLang="zh-CN" sz="2400" dirty="0"/>
              <a:t>(S)</a:t>
            </a:r>
            <a:r>
              <a:rPr lang="zh-CN" altLang="en-US" sz="2400" dirty="0"/>
              <a:t>三嵌段结构。</a:t>
            </a:r>
            <a:endParaRPr lang="en-US" altLang="zh-CN" sz="2400" dirty="0"/>
          </a:p>
          <a:p>
            <a:pPr latinLnBrk="0"/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138464"/>
              </p:ext>
            </p:extLst>
          </p:nvPr>
        </p:nvGraphicFramePr>
        <p:xfrm>
          <a:off x="2519772" y="4293096"/>
          <a:ext cx="4104456" cy="1889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CS ChemDraw Drawing" r:id="rId3" imgW="5650676" imgH="2599837" progId="ChemDraw.Document.6.0">
                  <p:embed/>
                </p:oleObj>
              </mc:Choice>
              <mc:Fallback>
                <p:oleObj name="CS ChemDraw Drawing" r:id="rId3" imgW="5650676" imgH="259983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9772" y="4293096"/>
                        <a:ext cx="4104456" cy="1889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344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性能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良好的强伸性能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无需硫化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即具有普通硫化橡胶的强伸性能</a:t>
            </a:r>
          </a:p>
          <a:p>
            <a:pPr marL="457200" indent="-457200">
              <a:lnSpc>
                <a:spcPct val="150000"/>
              </a:lnSpc>
              <a:spcBef>
                <a:spcPts val="30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显著的弹性性能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弹性性能的显著标志之一是：它和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NR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SBR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有着相似的拉伸应力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应变曲线，即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较小的应力能产生较大的形变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，且第一次和第二次基本相似；标志之二是它的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落球回弹高度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Yerzley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回弹也更接近于橡胶而区别于塑料</a:t>
            </a:r>
          </a:p>
          <a:p>
            <a:pPr>
              <a:spcBef>
                <a:spcPts val="600"/>
              </a:spcBef>
              <a:buClr>
                <a:srgbClr val="002060"/>
              </a:buClr>
            </a:pP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3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性能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较高的表面摩擦系数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测试结果表明，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SBS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的摩擦系数高，和普通硫化橡胶属于同一级别；而一般热塑性塑料摩擦系数低，仅为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SBS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50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％左右。这一特性对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制鞋工业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很有实际意义，摩擦系数大，对地面抓着力强，穿着行走安全。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SBS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对温度不敏感因而安全舒适</a:t>
            </a:r>
          </a:p>
          <a:p>
            <a:pPr>
              <a:spcBef>
                <a:spcPts val="600"/>
              </a:spcBef>
              <a:buClr>
                <a:srgbClr val="002060"/>
              </a:buClr>
            </a:pP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577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性能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323528" y="836712"/>
            <a:ext cx="842493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优异的低温性能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良好的低温柔软性是其显著特点。在低温下，几乎所有聚合物的弹性模量都急剧升高，材料变硬。但达到同一僵硬程度各个材料所需温度环境不一样。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EVA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℃，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SPVC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℃，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SBR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-30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℃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NR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-40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℃，而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则在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-60~-70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℃，可见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低温性能的优越，是目前各类鞋底树脂中低温性能最佳者。</a:t>
            </a:r>
          </a:p>
        </p:txBody>
      </p:sp>
    </p:spTree>
    <p:extLst>
      <p:ext uri="{BB962C8B-B14F-4D97-AF65-F5344CB8AC3E}">
        <p14:creationId xmlns:p14="http://schemas.microsoft.com/office/powerpoint/2010/main" val="21383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性能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323528" y="836712"/>
            <a:ext cx="842493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较高的气体渗透性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远远高于氯化聚乙烯、高密度聚乙烯，为它应用于水果蔬菜包装提供了条件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latinLnBrk="0">
              <a:lnSpc>
                <a:spcPct val="150000"/>
              </a:lnSpc>
              <a:spcBef>
                <a:spcPts val="2400"/>
              </a:spcBef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广泛的溶解性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能溶解在很多有机溶剂中，具有广泛的溶解性。</a:t>
            </a: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46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性能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良好的熔融流动性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由于分子量较低，因此熔融粘度也较小。但必须指出，如果仅仅是加热，即使到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220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℃以上，共聚物分解，也不会呈现流动性。这是由于不相容的两相之间，没有机械外力的作用是不可能互相流动掺混的；而一旦有了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外力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，被加热的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首先是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物理交联网点解体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，继而在外力作用下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产生流动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较好的电绝缘性能</a:t>
            </a:r>
          </a:p>
          <a:p>
            <a:pPr latinLnBrk="0"/>
            <a:endParaRPr lang="zh-CN" altLang="en-US" sz="3200" dirty="0"/>
          </a:p>
          <a:p>
            <a:br>
              <a:rPr lang="zh-CN" altLang="en-US" sz="3200" dirty="0"/>
            </a:br>
            <a:endParaRPr lang="zh-CN" altLang="en-US" sz="3200" dirty="0"/>
          </a:p>
          <a:p>
            <a:pPr latinLnBrk="0"/>
            <a:endParaRPr lang="en-US" altLang="zh-CN" sz="3200" dirty="0"/>
          </a:p>
          <a:p>
            <a:br>
              <a:rPr lang="en-US" altLang="zh-CN" sz="3200" dirty="0"/>
            </a:br>
            <a:endParaRPr lang="zh-CN" altLang="en-US" sz="3200" dirty="0"/>
          </a:p>
          <a:p>
            <a:br>
              <a:rPr lang="zh-CN" altLang="en-US" sz="3200" dirty="0"/>
            </a:br>
            <a:endParaRPr lang="zh-CN" altLang="en-US" sz="3200" dirty="0"/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0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3557" y="-22375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应用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94703"/>
            <a:ext cx="2796398" cy="25544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70439"/>
            <a:ext cx="3164091" cy="26367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066440"/>
            <a:ext cx="3444698" cy="20416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35" y="3926136"/>
            <a:ext cx="2443220" cy="23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4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7F4E44-B1C6-4DA4-A64D-78CD8759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" y="0"/>
            <a:ext cx="9141074" cy="6858000"/>
          </a:xfrm>
          <a:prstGeom prst="rect">
            <a:avLst/>
          </a:prstGeom>
        </p:spPr>
      </p:pic>
      <p:sp>
        <p:nvSpPr>
          <p:cNvPr id="5" name="对角圆角矩形 7">
            <a:extLst>
              <a:ext uri="{FF2B5EF4-FFF2-40B4-BE49-F238E27FC236}">
                <a16:creationId xmlns:a16="http://schemas.microsoft.com/office/drawing/2014/main" id="{43E09707-D7B0-4613-919A-98271AD8DC80}"/>
              </a:ext>
            </a:extLst>
          </p:cNvPr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9.1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概述</a:t>
            </a:r>
          </a:p>
        </p:txBody>
      </p:sp>
      <p:sp>
        <p:nvSpPr>
          <p:cNvPr id="6" name="对角圆角矩形 8">
            <a:extLst>
              <a:ext uri="{FF2B5EF4-FFF2-40B4-BE49-F238E27FC236}">
                <a16:creationId xmlns:a16="http://schemas.microsoft.com/office/drawing/2014/main" id="{76DBC8B1-BC7B-433B-B8A5-9D58C414AFAA}"/>
              </a:ext>
            </a:extLst>
          </p:cNvPr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阴离子聚合是以负离子为增长活性中心而进行的链式加成聚合反应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30E01B1-42FA-4114-BEE3-2ACEA76A1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573952"/>
              </p:ext>
            </p:extLst>
          </p:nvPr>
        </p:nvGraphicFramePr>
        <p:xfrm>
          <a:off x="1358900" y="2921000"/>
          <a:ext cx="6910388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CS ChemDraw Drawing" r:id="rId4" imgW="4289596" imgH="472267" progId="ChemDraw.Document.6.0">
                  <p:embed/>
                </p:oleObj>
              </mc:Choice>
              <mc:Fallback>
                <p:oleObj name="CS ChemDraw Drawing" r:id="rId4" imgW="4289596" imgH="472267" progId="ChemDraw.Document.6.0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8900" y="2921000"/>
                        <a:ext cx="6910388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588EACE-A1EE-4421-9277-B40508803C87}"/>
              </a:ext>
            </a:extLst>
          </p:cNvPr>
          <p:cNvSpPr txBox="1"/>
          <p:nvPr/>
        </p:nvSpPr>
        <p:spPr>
          <a:xfrm>
            <a:off x="588961" y="42260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</a:rPr>
              <a:t>亲核试剂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A9EBD6E-285C-4C65-8B29-A4BA2E24F36E}"/>
              </a:ext>
            </a:extLst>
          </p:cNvPr>
          <p:cNvCxnSpPr/>
          <p:nvPr/>
        </p:nvCxnSpPr>
        <p:spPr>
          <a:xfrm flipV="1">
            <a:off x="1502032" y="3645024"/>
            <a:ext cx="0" cy="576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29249EC-93C0-4933-9EC8-C1D1987E5D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912893"/>
              </p:ext>
            </p:extLst>
          </p:nvPr>
        </p:nvGraphicFramePr>
        <p:xfrm>
          <a:off x="4572000" y="4036553"/>
          <a:ext cx="2448272" cy="94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CS ChemDraw Drawing" r:id="rId6" imgW="1884850" imgH="728003" progId="ChemDraw.Document.6.0">
                  <p:embed/>
                </p:oleObj>
              </mc:Choice>
              <mc:Fallback>
                <p:oleObj name="CS ChemDraw Drawing" r:id="rId6" imgW="1884850" imgH="728003" progId="ChemDraw.Document.6.0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5A15FE4D-7781-4C84-8D35-E9BE815547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4036553"/>
                        <a:ext cx="2448272" cy="946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0F666C0-24C5-437C-B726-AF951F685861}"/>
              </a:ext>
            </a:extLst>
          </p:cNvPr>
          <p:cNvCxnSpPr>
            <a:cxnSpLocks/>
          </p:cNvCxnSpPr>
          <p:nvPr/>
        </p:nvCxnSpPr>
        <p:spPr>
          <a:xfrm>
            <a:off x="2425372" y="4558907"/>
            <a:ext cx="2002612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70C4C89-D7CC-419B-8B9C-83C5C9832B90}"/>
              </a:ext>
            </a:extLst>
          </p:cNvPr>
          <p:cNvSpPr txBox="1"/>
          <p:nvPr/>
        </p:nvSpPr>
        <p:spPr>
          <a:xfrm>
            <a:off x="1401901" y="554815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快引发、慢增长、</a:t>
            </a:r>
            <a:r>
              <a:rPr lang="zh-CN" altLang="en-US" sz="3200" b="1" dirty="0">
                <a:solidFill>
                  <a:srgbClr val="FF0000"/>
                </a:solidFill>
              </a:rPr>
              <a:t>无终止、无转移</a:t>
            </a:r>
          </a:p>
        </p:txBody>
      </p:sp>
    </p:spTree>
    <p:extLst>
      <p:ext uri="{BB962C8B-B14F-4D97-AF65-F5344CB8AC3E}">
        <p14:creationId xmlns:p14="http://schemas.microsoft.com/office/powerpoint/2010/main" val="421799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生产情况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5401" t="16705" r="15691" b="10907"/>
          <a:stretch/>
        </p:blipFill>
        <p:spPr>
          <a:xfrm>
            <a:off x="899592" y="1340768"/>
            <a:ext cx="7677161" cy="45365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11760" y="5950803"/>
            <a:ext cx="3918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占世界总产量的</a:t>
            </a:r>
            <a:r>
              <a:rPr lang="en-US" altLang="zh-CN" sz="2800" dirty="0">
                <a:solidFill>
                  <a:srgbClr val="0000FF"/>
                </a:solidFill>
              </a:rPr>
              <a:t>31.19%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3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4776"/>
            <a:ext cx="336648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中石化主要牌号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4" y="639938"/>
            <a:ext cx="8972531" cy="59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294474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4.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线型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生产路线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539552" y="701533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单官能团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引发剂的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三步加料法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以烷基锂为引发剂，采用还原电位接近的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按以下顺序加入两种单体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94" y="2425307"/>
            <a:ext cx="7402006" cy="4320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/>
          <a:stretch/>
        </p:blipFill>
        <p:spPr>
          <a:xfrm>
            <a:off x="611560" y="4600791"/>
            <a:ext cx="1332148" cy="1556792"/>
          </a:xfrm>
          <a:prstGeom prst="rect">
            <a:avLst/>
          </a:prstGeom>
        </p:spPr>
      </p:pic>
      <p:sp>
        <p:nvSpPr>
          <p:cNvPr id="5" name="云形标注 4"/>
          <p:cNvSpPr/>
          <p:nvPr/>
        </p:nvSpPr>
        <p:spPr>
          <a:xfrm>
            <a:off x="2085640" y="2933781"/>
            <a:ext cx="1750504" cy="1224136"/>
          </a:xfrm>
          <a:prstGeom prst="cloudCallout">
            <a:avLst>
              <a:gd name="adj1" fmla="val -75143"/>
              <a:gd name="adj2" fmla="val 747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优缺点？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08152" y="3395500"/>
            <a:ext cx="47683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优点：可以制备质量较好的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SBS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缺点：步骤繁琐，易带入杂质影响聚合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产品质量取决于苯乙烯均聚物、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SB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二嵌段共聚物含量</a:t>
            </a:r>
          </a:p>
        </p:txBody>
      </p:sp>
    </p:spTree>
    <p:extLst>
      <p:ext uri="{BB962C8B-B14F-4D97-AF65-F5344CB8AC3E}">
        <p14:creationId xmlns:p14="http://schemas.microsoft.com/office/powerpoint/2010/main" val="21771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43849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4.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线型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生产路线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双官能团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引发剂的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两段加料法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先生成聚丁二烯中心嵌段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，再加入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进行两端聚合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7" r="12221"/>
          <a:stretch/>
        </p:blipFill>
        <p:spPr>
          <a:xfrm>
            <a:off x="841384" y="5013176"/>
            <a:ext cx="936562" cy="1340768"/>
          </a:xfrm>
          <a:prstGeom prst="rect">
            <a:avLst/>
          </a:prstGeom>
        </p:spPr>
      </p:pic>
      <p:sp>
        <p:nvSpPr>
          <p:cNvPr id="5" name="云形标注 4"/>
          <p:cNvSpPr/>
          <p:nvPr/>
        </p:nvSpPr>
        <p:spPr>
          <a:xfrm>
            <a:off x="2195736" y="3386619"/>
            <a:ext cx="1750504" cy="1224136"/>
          </a:xfrm>
          <a:prstGeom prst="cloudCallout">
            <a:avLst>
              <a:gd name="adj1" fmla="val -75143"/>
              <a:gd name="adj2" fmla="val 747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优缺点？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14354" y="3501008"/>
            <a:ext cx="4162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优点：两端都终止可能性小，均聚物含量低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缺点：双锂引发剂在烃类溶剂中溶解度小，需加入部分极性溶剂，改变了链段的微观结构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91" y="2759782"/>
            <a:ext cx="4820290" cy="3303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12" y="2781595"/>
            <a:ext cx="2962596" cy="3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45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942546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4.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线型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生产路线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586346"/>
            <a:ext cx="8064896" cy="5938998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二步混合加料法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在第二步加入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的同时，把另一半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也加入。基于聚苯乙烯锂引发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的能力高于引发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的能力，此外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的竞聚率和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Kp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都远大于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1946244" y="3681028"/>
            <a:ext cx="1750504" cy="1224136"/>
          </a:xfrm>
          <a:prstGeom prst="cloudCallout">
            <a:avLst>
              <a:gd name="adj1" fmla="val -72498"/>
              <a:gd name="adj2" fmla="val 653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优缺点？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55976" y="3909910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优点：减少加料次数减少杂质影响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缺点：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同时存在，聚合后期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减少，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会产生聚合，导致产生更多的相混合，降低产品抗拉强度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7" y="3165488"/>
            <a:ext cx="7660485" cy="4373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066A2A-7ECD-4971-8B2C-DF315C565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5184108"/>
            <a:ext cx="938865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31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510498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5.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线型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生产工艺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）三步法生产，原料规格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20888"/>
            <a:ext cx="748883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）工艺条件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692696"/>
            <a:ext cx="5400600" cy="56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32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5671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）工艺过程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107504" y="692696"/>
            <a:ext cx="8928992" cy="5832648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9" y="980728"/>
            <a:ext cx="7790102" cy="54726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8703B5-0C44-4D40-A7CD-5E5D0A5057E5}"/>
              </a:ext>
            </a:extLst>
          </p:cNvPr>
          <p:cNvSpPr/>
          <p:nvPr/>
        </p:nvSpPr>
        <p:spPr>
          <a:xfrm>
            <a:off x="5580112" y="3068960"/>
            <a:ext cx="1440160" cy="8640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40-50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50-70 ℃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70-80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17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2332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）工艺过程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107504" y="620688"/>
            <a:ext cx="8928992" cy="5904656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为了控制水、醇、酸、胺、空气等杂质含量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&lt;0.05%,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对单体、溶剂采取蒸馏、其它净化方法（硅胶、活性炭、分子筛）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引发剂配制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68960"/>
            <a:ext cx="4226050" cy="19442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242548"/>
            <a:ext cx="2627128" cy="3090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09480" y="2436561"/>
            <a:ext cx="40391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抽真空去除微量水和系统中空气，冷却通入氩气。</a:t>
            </a: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加入金属锂和</a:t>
            </a:r>
            <a:r>
              <a:rPr lang="en-US" altLang="zh-CN" sz="2000" dirty="0"/>
              <a:t>1/3</a:t>
            </a:r>
            <a:r>
              <a:rPr lang="zh-CN" altLang="en-US" sz="2000" dirty="0"/>
              <a:t>溶剂，</a:t>
            </a:r>
            <a:r>
              <a:rPr lang="en-US" altLang="zh-CN" sz="2000" dirty="0"/>
              <a:t>50-60</a:t>
            </a:r>
            <a:r>
              <a:rPr lang="zh-CN" altLang="en-US" sz="2000" dirty="0"/>
              <a:t>℃下逐渐滴入氯代丁烷溶液</a:t>
            </a: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滴完继续反应</a:t>
            </a:r>
            <a:r>
              <a:rPr lang="en-US" altLang="zh-CN" sz="2000" dirty="0"/>
              <a:t>5-6h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上层无色透明的丁基锂庚烷溶液，下层为灰白色</a:t>
            </a:r>
            <a:r>
              <a:rPr lang="en-US" altLang="zh-CN" sz="2000" dirty="0" err="1"/>
              <a:t>LiCl</a:t>
            </a:r>
            <a:r>
              <a:rPr lang="zh-CN" altLang="en-US" sz="2000" dirty="0"/>
              <a:t>粉末</a:t>
            </a: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上层溶液过滤后，得</a:t>
            </a:r>
            <a:r>
              <a:rPr lang="en-US" altLang="zh-CN" sz="2000" dirty="0"/>
              <a:t>70%</a:t>
            </a:r>
            <a:r>
              <a:rPr lang="zh-CN" altLang="en-US" sz="2000" dirty="0"/>
              <a:t>丁基锂溶液</a:t>
            </a:r>
            <a:endParaRPr lang="en-US" altLang="zh-CN" sz="2000" dirty="0"/>
          </a:p>
        </p:txBody>
      </p:sp>
      <p:sp>
        <p:nvSpPr>
          <p:cNvPr id="6" name="矩形 5"/>
          <p:cNvSpPr/>
          <p:nvPr/>
        </p:nvSpPr>
        <p:spPr>
          <a:xfrm>
            <a:off x="899593" y="5584590"/>
            <a:ext cx="7704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三种成分：锂</a:t>
            </a:r>
            <a:r>
              <a:rPr lang="en-US" altLang="zh-CN" sz="2400" dirty="0"/>
              <a:t>:</a:t>
            </a:r>
            <a:r>
              <a:rPr lang="zh-CN" altLang="en-US" sz="2400" dirty="0"/>
              <a:t>氯代丁烷</a:t>
            </a:r>
            <a:r>
              <a:rPr lang="en-US" altLang="zh-CN" sz="2400" dirty="0"/>
              <a:t>:</a:t>
            </a:r>
            <a:r>
              <a:rPr lang="zh-CN" altLang="en-US" sz="2400" dirty="0"/>
              <a:t>庚烷</a:t>
            </a:r>
            <a:r>
              <a:rPr lang="en-US" altLang="zh-CN" sz="2400" dirty="0"/>
              <a:t>=2.05:1:580</a:t>
            </a:r>
            <a:r>
              <a:rPr lang="zh-CN" altLang="en-US" sz="2400" dirty="0"/>
              <a:t>，锂过量促使完全反应，防止将其带入聚合釜中</a:t>
            </a:r>
          </a:p>
        </p:txBody>
      </p:sp>
    </p:spTree>
    <p:extLst>
      <p:ext uri="{BB962C8B-B14F-4D97-AF65-F5344CB8AC3E}">
        <p14:creationId xmlns:p14="http://schemas.microsoft.com/office/powerpoint/2010/main" val="1584108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629454" y="260871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危险性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9"/>
          <a:stretch/>
        </p:blipFill>
        <p:spPr>
          <a:xfrm>
            <a:off x="816813" y="853740"/>
            <a:ext cx="4317306" cy="29523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4163" t="3540" r="18559" b="10230"/>
          <a:stretch/>
        </p:blipFill>
        <p:spPr>
          <a:xfrm>
            <a:off x="5292080" y="260870"/>
            <a:ext cx="3312368" cy="63632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4" y="3785865"/>
            <a:ext cx="4714586" cy="278689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4689" y="3877853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2015.12.18 </a:t>
            </a:r>
            <a:r>
              <a:rPr lang="zh-CN" altLang="en-US" sz="2000" dirty="0"/>
              <a:t>清华大学</a:t>
            </a:r>
          </a:p>
        </p:txBody>
      </p:sp>
    </p:spTree>
    <p:extLst>
      <p:ext uri="{BB962C8B-B14F-4D97-AF65-F5344CB8AC3E}">
        <p14:creationId xmlns:p14="http://schemas.microsoft.com/office/powerpoint/2010/main" val="158891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11691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9.1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概述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539552" y="620688"/>
            <a:ext cx="8064896" cy="6120680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阴离子活性聚合的特点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适当调节引发与增长反应的动力学，可制得非常窄的分子量分布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合成聚合物的平均分子量可以从简单的化学计量来控制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通过把不同单体依次加入到活性聚合物链中，可以合成嵌段共聚物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用适当的试剂进行终止，可以合成具有功能端基的聚合物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98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332656"/>
            <a:ext cx="8064896" cy="6192688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SBS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合成，分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向聚合釜中加入总量的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1/2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的苯乙烯，再加入引发剂溶液。温度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40-50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℃，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0.5-1h</a:t>
            </a:r>
          </a:p>
          <a:p>
            <a:pPr marL="457200" indent="-45720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降温至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35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℃，加入丁二烯，控制加料速度以确保釜温不超过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℃，釜温在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50-70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之间波动。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当丁二烯转化率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&gt;90%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，将剩下的苯乙烯加入，升温至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70-80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℃，维持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1h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，促进完全反应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得到聚合物溶液为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20%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，大致比例为苯乙烯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丁二烯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溶剂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=6:14:80</a:t>
            </a: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886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404664"/>
            <a:ext cx="8064896" cy="6120680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SBS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脱气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干法脱气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8496577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0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404664"/>
            <a:ext cx="8064896" cy="6120680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SBS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脱气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湿法脱气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胶液在热水中凝聚，筛出粒料，挤压水分，干燥、造粒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8" y="2420888"/>
            <a:ext cx="827197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01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510498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6.SBS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生产控制因素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引发剂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丁基锂是常用引发剂，用仲丁基锂的引发效率要高于正丁基锂，并且正丁基锂残存于嵌段聚合的均聚物、二嵌段等各个阶段，分子量分布明显变宽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由于丁基锂在非极性溶液中缔合度不同导致，但正丁基锂性能稳定，易于保存，价格相对便宜，加入少量活化剂如醚、叔胺等，可提高反应速率，分子量分布变窄</a:t>
            </a:r>
          </a:p>
        </p:txBody>
      </p:sp>
    </p:spTree>
    <p:extLst>
      <p:ext uri="{BB962C8B-B14F-4D97-AF65-F5344CB8AC3E}">
        <p14:creationId xmlns:p14="http://schemas.microsoft.com/office/powerpoint/2010/main" val="684923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510498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6.SBS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生产控制因素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179512" y="692696"/>
            <a:ext cx="8784976" cy="5904656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温度和时间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温度是双刃剑，可加快</a:t>
            </a:r>
            <a:r>
              <a:rPr lang="en-US" altLang="zh-CN" sz="28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Kp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，加宽分子量分布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08188" y="2161516"/>
            <a:ext cx="3068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前</a:t>
            </a:r>
            <a:r>
              <a:rPr lang="en-US" altLang="zh-CN" sz="2000" dirty="0"/>
              <a:t>30min</a:t>
            </a:r>
            <a:r>
              <a:rPr lang="zh-CN" altLang="en-US" sz="2000" dirty="0"/>
              <a:t>，反应剧烈放热，温度应控制</a:t>
            </a:r>
            <a:r>
              <a:rPr lang="en-US" altLang="zh-CN" sz="2000" dirty="0"/>
              <a:t>50</a:t>
            </a:r>
            <a:r>
              <a:rPr lang="zh-CN" altLang="en-US" sz="2000" dirty="0"/>
              <a:t>℃，而后升温至</a:t>
            </a:r>
            <a:r>
              <a:rPr lang="en-US" altLang="zh-CN" sz="2000" dirty="0"/>
              <a:t>55</a:t>
            </a:r>
            <a:r>
              <a:rPr lang="zh-CN" altLang="en-US" sz="2000" dirty="0"/>
              <a:t>℃，经过</a:t>
            </a:r>
            <a:r>
              <a:rPr lang="en-US" altLang="zh-CN" sz="2000" dirty="0"/>
              <a:t>2h</a:t>
            </a:r>
            <a:r>
              <a:rPr lang="zh-CN" altLang="en-US" sz="2000" dirty="0"/>
              <a:t>，从下图看出，丁二烯基本转化完毕，加入苯乙烯，升温，反应</a:t>
            </a:r>
            <a:r>
              <a:rPr lang="en-US" altLang="zh-CN" sz="2000" dirty="0"/>
              <a:t>1h</a:t>
            </a:r>
            <a:endParaRPr lang="zh-CN" altLang="en-US" sz="2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9882"/>
          <a:stretch/>
        </p:blipFill>
        <p:spPr>
          <a:xfrm>
            <a:off x="5208188" y="4187760"/>
            <a:ext cx="3265342" cy="21962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4B96D4-22EB-400F-8081-82BB9CDF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320362"/>
            <a:ext cx="4068646" cy="35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61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1887" y="0"/>
            <a:ext cx="3582506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6.SBS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生产控制因素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溶剂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溶剂的极性对引发剂缔合、嵌段共聚物的微观结构有影响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丁基锂的缔合：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缔合数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↑，引发效率↓。极性溶剂能够破坏缔合离子对，如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THF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电子给予指数高，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的最外层轨道接受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THF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氧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原子形成          络合物，这样有相当的自由阴离子存在，聚合速率极快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833151"/>
              </p:ext>
            </p:extLst>
          </p:nvPr>
        </p:nvGraphicFramePr>
        <p:xfrm>
          <a:off x="3491880" y="2564904"/>
          <a:ext cx="4123371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7" name="CS ChemDraw Drawing" r:id="rId3" imgW="3311146" imgH="404809" progId="ChemDraw.Document.6.0">
                  <p:embed/>
                </p:oleObj>
              </mc:Choice>
              <mc:Fallback>
                <p:oleObj name="CS ChemDraw Drawing" r:id="rId3" imgW="3311146" imgH="40480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1880" y="2564904"/>
                        <a:ext cx="4123371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342481"/>
              </p:ext>
            </p:extLst>
          </p:nvPr>
        </p:nvGraphicFramePr>
        <p:xfrm>
          <a:off x="5292080" y="4005064"/>
          <a:ext cx="15335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8" name="CS ChemDraw Drawing" r:id="rId5" imgW="1533945" imgH="453962" progId="ChemDraw.Document.6.0">
                  <p:embed/>
                </p:oleObj>
              </mc:Choice>
              <mc:Fallback>
                <p:oleObj name="CS ChemDraw Drawing" r:id="rId5" imgW="1533945" imgH="45396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2080" y="4005064"/>
                        <a:ext cx="15335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371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107504" y="404664"/>
            <a:ext cx="8928992" cy="6120680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57" y="656692"/>
            <a:ext cx="757948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97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7.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星型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制备原理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0808"/>
            <a:ext cx="7296812" cy="18722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1588" y="3895241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偶联剂的选择对星型</a:t>
            </a:r>
            <a:r>
              <a:rPr lang="en-US" altLang="zh-CN" sz="2400" dirty="0"/>
              <a:t>SBS</a:t>
            </a:r>
            <a:r>
              <a:rPr lang="zh-CN" altLang="en-US" sz="2400" dirty="0"/>
              <a:t>的生产特别重要，因为偶联剂的各个官能团反应活性不一致。</a:t>
            </a:r>
            <a:r>
              <a:rPr lang="en-US" altLang="zh-CN" sz="2400" dirty="0"/>
              <a:t>SiCl4</a:t>
            </a:r>
            <a:r>
              <a:rPr lang="zh-CN" altLang="en-US" sz="2400" dirty="0"/>
              <a:t>的第一、二个氯原子与活性聚合物在常温下即可反应，第三个需要几个小时，第四个则要在</a:t>
            </a:r>
            <a:r>
              <a:rPr lang="en-US" altLang="zh-CN" sz="2400" dirty="0"/>
              <a:t>50</a:t>
            </a:r>
            <a:r>
              <a:rPr lang="zh-CN" altLang="en-US" sz="2400" dirty="0"/>
              <a:t>℃加热几十个小时才能完成偶联反应。并且随着分子量提高，最后两个氯原子逐渐变得难以偶合</a:t>
            </a:r>
          </a:p>
        </p:txBody>
      </p:sp>
    </p:spTree>
    <p:extLst>
      <p:ext uri="{BB962C8B-B14F-4D97-AF65-F5344CB8AC3E}">
        <p14:creationId xmlns:p14="http://schemas.microsoft.com/office/powerpoint/2010/main" val="3743270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3121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7.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星型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SBS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常用偶联剂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1636887"/>
            <a:ext cx="7669565" cy="29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6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4446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7.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星型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SBS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先用单锂引发剂制成双嵌段</a:t>
            </a:r>
            <a:r>
              <a:rPr lang="en-US" altLang="zh-CN" sz="28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SBLi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，再加入偶联剂制成星型多臂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SBS</a:t>
            </a: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47"/>
            <a:ext cx="7557312" cy="45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5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63110200-5A93-497B-9C5B-95CA628861A6}"/>
              </a:ext>
            </a:extLst>
          </p:cNvPr>
          <p:cNvSpPr/>
          <p:nvPr/>
        </p:nvSpPr>
        <p:spPr>
          <a:xfrm>
            <a:off x="1475656" y="233320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B8358E0-CBD4-4ED7-91E4-F156BF07447A}"/>
              </a:ext>
            </a:extLst>
          </p:cNvPr>
          <p:cNvSpPr/>
          <p:nvPr/>
        </p:nvSpPr>
        <p:spPr>
          <a:xfrm>
            <a:off x="1475656" y="278717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FFF1FE0-A758-44FE-9743-6C41E9F74C8E}"/>
              </a:ext>
            </a:extLst>
          </p:cNvPr>
          <p:cNvSpPr/>
          <p:nvPr/>
        </p:nvSpPr>
        <p:spPr>
          <a:xfrm>
            <a:off x="1475656" y="324114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343FC58-E66F-43C7-9215-67117041F9E3}"/>
              </a:ext>
            </a:extLst>
          </p:cNvPr>
          <p:cNvSpPr/>
          <p:nvPr/>
        </p:nvSpPr>
        <p:spPr>
          <a:xfrm>
            <a:off x="1475656" y="369511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22801D0-421D-4A37-A8D7-0DD3C36F4A4F}"/>
              </a:ext>
            </a:extLst>
          </p:cNvPr>
          <p:cNvSpPr/>
          <p:nvPr/>
        </p:nvSpPr>
        <p:spPr>
          <a:xfrm>
            <a:off x="1475656" y="414908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AD1D1BF-A888-4E88-A956-F77607EE9E51}"/>
              </a:ext>
            </a:extLst>
          </p:cNvPr>
          <p:cNvGrpSpPr/>
          <p:nvPr/>
        </p:nvGrpSpPr>
        <p:grpSpPr>
          <a:xfrm>
            <a:off x="2987824" y="2584160"/>
            <a:ext cx="1455222" cy="1457976"/>
            <a:chOff x="2900754" y="2508710"/>
            <a:chExt cx="1455222" cy="145797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9BE1E06-F5B2-4489-82CF-D6684D27DAFC}"/>
                </a:ext>
              </a:extLst>
            </p:cNvPr>
            <p:cNvSpPr/>
            <p:nvPr/>
          </p:nvSpPr>
          <p:spPr>
            <a:xfrm>
              <a:off x="2900754" y="321307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EEDC82D-971B-413E-A252-E722146FC6BE}"/>
                </a:ext>
              </a:extLst>
            </p:cNvPr>
            <p:cNvSpPr/>
            <p:nvPr/>
          </p:nvSpPr>
          <p:spPr>
            <a:xfrm>
              <a:off x="3053154" y="336547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62B1E1A-1196-4824-8A3F-8CB96CC3F2A9}"/>
                </a:ext>
              </a:extLst>
            </p:cNvPr>
            <p:cNvSpPr/>
            <p:nvPr/>
          </p:nvSpPr>
          <p:spPr>
            <a:xfrm>
              <a:off x="3205554" y="351787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A03FF99-57A3-49EF-AA88-925B706B876D}"/>
                </a:ext>
              </a:extLst>
            </p:cNvPr>
            <p:cNvSpPr/>
            <p:nvPr/>
          </p:nvSpPr>
          <p:spPr>
            <a:xfrm>
              <a:off x="3357954" y="367027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296406A-AEAE-4B0F-8383-1B94C568F531}"/>
                </a:ext>
              </a:extLst>
            </p:cNvPr>
            <p:cNvSpPr/>
            <p:nvPr/>
          </p:nvSpPr>
          <p:spPr>
            <a:xfrm>
              <a:off x="3510354" y="382267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9B4F11E-BB0A-435F-BFFA-1CCE80B4E134}"/>
                </a:ext>
              </a:extLst>
            </p:cNvPr>
            <p:cNvSpPr/>
            <p:nvPr/>
          </p:nvSpPr>
          <p:spPr>
            <a:xfrm>
              <a:off x="3602360" y="250871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56C551F-9391-406B-8560-5506529D104E}"/>
                </a:ext>
              </a:extLst>
            </p:cNvPr>
            <p:cNvSpPr/>
            <p:nvPr/>
          </p:nvSpPr>
          <p:spPr>
            <a:xfrm>
              <a:off x="3754760" y="266111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707A3B1-9171-4E90-897B-544A0465D880}"/>
                </a:ext>
              </a:extLst>
            </p:cNvPr>
            <p:cNvSpPr/>
            <p:nvPr/>
          </p:nvSpPr>
          <p:spPr>
            <a:xfrm>
              <a:off x="3907160" y="281351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A7F12C8-8E5E-4B9D-8F8A-9A42ACED9F50}"/>
                </a:ext>
              </a:extLst>
            </p:cNvPr>
            <p:cNvSpPr/>
            <p:nvPr/>
          </p:nvSpPr>
          <p:spPr>
            <a:xfrm>
              <a:off x="4059560" y="296591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3259439-BA5B-48C2-915C-ED5709AAB257}"/>
                </a:ext>
              </a:extLst>
            </p:cNvPr>
            <p:cNvSpPr/>
            <p:nvPr/>
          </p:nvSpPr>
          <p:spPr>
            <a:xfrm>
              <a:off x="4211960" y="311831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0423314-8B67-43AB-8D44-A861574E05AF}"/>
                </a:ext>
              </a:extLst>
            </p:cNvPr>
            <p:cNvSpPr/>
            <p:nvPr/>
          </p:nvSpPr>
          <p:spPr>
            <a:xfrm>
              <a:off x="3429962" y="2678082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7F4BF62-CED4-40E0-9EBF-6B4DCF8CC693}"/>
                </a:ext>
              </a:extLst>
            </p:cNvPr>
            <p:cNvSpPr/>
            <p:nvPr/>
          </p:nvSpPr>
          <p:spPr>
            <a:xfrm>
              <a:off x="3582362" y="2830482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7D15412-DD1A-49A2-9B59-1944F6E0FDC3}"/>
                </a:ext>
              </a:extLst>
            </p:cNvPr>
            <p:cNvSpPr/>
            <p:nvPr/>
          </p:nvSpPr>
          <p:spPr>
            <a:xfrm>
              <a:off x="3734762" y="2982882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9773CA0-F4AB-44DD-8946-9C8F20261F03}"/>
                </a:ext>
              </a:extLst>
            </p:cNvPr>
            <p:cNvSpPr/>
            <p:nvPr/>
          </p:nvSpPr>
          <p:spPr>
            <a:xfrm>
              <a:off x="3887162" y="3135282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13C4EF4-DECC-48F3-A4B1-4C8ABA461FB2}"/>
                </a:ext>
              </a:extLst>
            </p:cNvPr>
            <p:cNvSpPr/>
            <p:nvPr/>
          </p:nvSpPr>
          <p:spPr>
            <a:xfrm>
              <a:off x="4039562" y="3287682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295E2F-B8FC-4949-80E7-A297A9505969}"/>
                </a:ext>
              </a:extLst>
            </p:cNvPr>
            <p:cNvSpPr/>
            <p:nvPr/>
          </p:nvSpPr>
          <p:spPr>
            <a:xfrm>
              <a:off x="3253934" y="2864426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ECC8CA2-3694-4061-9D38-6661A87B5156}"/>
                </a:ext>
              </a:extLst>
            </p:cNvPr>
            <p:cNvSpPr/>
            <p:nvPr/>
          </p:nvSpPr>
          <p:spPr>
            <a:xfrm>
              <a:off x="3406334" y="3016826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425E0AF-40C8-42A0-8AE9-775B7E597FA8}"/>
                </a:ext>
              </a:extLst>
            </p:cNvPr>
            <p:cNvSpPr/>
            <p:nvPr/>
          </p:nvSpPr>
          <p:spPr>
            <a:xfrm>
              <a:off x="3558734" y="3169226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0FBD2C3-6092-4658-B77F-8C22595C4011}"/>
                </a:ext>
              </a:extLst>
            </p:cNvPr>
            <p:cNvSpPr/>
            <p:nvPr/>
          </p:nvSpPr>
          <p:spPr>
            <a:xfrm>
              <a:off x="3711134" y="3321626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32DF8BE-8764-463E-A236-E11EC1B28E5A}"/>
                </a:ext>
              </a:extLst>
            </p:cNvPr>
            <p:cNvSpPr/>
            <p:nvPr/>
          </p:nvSpPr>
          <p:spPr>
            <a:xfrm>
              <a:off x="3863534" y="3474026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FE5E2DF-BD53-4865-9D05-5EC6BA56A8C9}"/>
                </a:ext>
              </a:extLst>
            </p:cNvPr>
            <p:cNvSpPr/>
            <p:nvPr/>
          </p:nvSpPr>
          <p:spPr>
            <a:xfrm>
              <a:off x="3073152" y="3038748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D17B233-6E58-415B-9F5A-20A4BB437018}"/>
                </a:ext>
              </a:extLst>
            </p:cNvPr>
            <p:cNvSpPr/>
            <p:nvPr/>
          </p:nvSpPr>
          <p:spPr>
            <a:xfrm>
              <a:off x="3225552" y="3191148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9C1CAE1-4434-4B3C-842F-6B737C2CA603}"/>
                </a:ext>
              </a:extLst>
            </p:cNvPr>
            <p:cNvSpPr/>
            <p:nvPr/>
          </p:nvSpPr>
          <p:spPr>
            <a:xfrm>
              <a:off x="3377952" y="3343548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0E68D7D-C3C3-4CA9-9D62-F806E3575BEE}"/>
                </a:ext>
              </a:extLst>
            </p:cNvPr>
            <p:cNvSpPr/>
            <p:nvPr/>
          </p:nvSpPr>
          <p:spPr>
            <a:xfrm>
              <a:off x="3530352" y="3495948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28C176B-A00E-4EEE-B6E8-525471633AAC}"/>
                </a:ext>
              </a:extLst>
            </p:cNvPr>
            <p:cNvSpPr/>
            <p:nvPr/>
          </p:nvSpPr>
          <p:spPr>
            <a:xfrm>
              <a:off x="3682752" y="3648348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7779645-3F69-4AC6-9B77-1CCF7D016EC4}"/>
              </a:ext>
            </a:extLst>
          </p:cNvPr>
          <p:cNvGrpSpPr/>
          <p:nvPr/>
        </p:nvGrpSpPr>
        <p:grpSpPr>
          <a:xfrm>
            <a:off x="1624790" y="2333200"/>
            <a:ext cx="772943" cy="1959254"/>
            <a:chOff x="1624790" y="2333200"/>
            <a:chExt cx="772943" cy="1959254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F244388-9037-4A7E-9EDD-7D088574E8F6}"/>
                </a:ext>
              </a:extLst>
            </p:cNvPr>
            <p:cNvGrpSpPr/>
            <p:nvPr/>
          </p:nvGrpSpPr>
          <p:grpSpPr>
            <a:xfrm>
              <a:off x="1629245" y="2333200"/>
              <a:ext cx="768488" cy="144016"/>
              <a:chOff x="1629245" y="2333200"/>
              <a:chExt cx="768488" cy="14401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1ABBDD96-D53E-4541-A644-2769667D7FDA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92F8B658-6F81-4A3E-ABAD-D70C91941224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1C22ED7-6CA8-473A-B031-10DB9F772D53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B6219538-7E4C-4625-99BC-0DAEC05FA8DE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DCA9C1BC-0BD8-4471-99A6-19422BF524D4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44D7F15-05E3-47E5-AA56-D83A5CD52A70}"/>
                </a:ext>
              </a:extLst>
            </p:cNvPr>
            <p:cNvGrpSpPr/>
            <p:nvPr/>
          </p:nvGrpSpPr>
          <p:grpSpPr>
            <a:xfrm>
              <a:off x="1629245" y="2791333"/>
              <a:ext cx="768488" cy="144016"/>
              <a:chOff x="1629245" y="2333200"/>
              <a:chExt cx="768488" cy="14401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9A9ADDE7-0924-497C-8860-CCF77496C42F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8192ADFD-1A94-4D41-88B5-664623196B3F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1C075FAE-6B86-4232-9011-200867F1E3A2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2BECBCA-E4BF-4A74-95F1-B73DDE2A26E2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EE4CDAD-8168-4056-A77E-6F8FBA98EA5B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8BA0E34-0F16-434C-8E04-1E26E71B5AB3}"/>
                </a:ext>
              </a:extLst>
            </p:cNvPr>
            <p:cNvGrpSpPr/>
            <p:nvPr/>
          </p:nvGrpSpPr>
          <p:grpSpPr>
            <a:xfrm>
              <a:off x="1624790" y="3249962"/>
              <a:ext cx="768488" cy="144016"/>
              <a:chOff x="1629245" y="2333200"/>
              <a:chExt cx="768488" cy="14401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4C4C3FD4-D369-41B6-BF91-AB1B5D12C7CF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9479496D-8D1C-4FDC-A7A2-0F6BBE24941A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1136FA2-3EAF-4F23-BE37-8B1146519569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819F01B-F59D-494F-841D-30F6539445AE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DD8BD146-2CF6-43B5-8CA7-CD114B8531AB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8D1B2B7D-CECF-4B2F-82C2-D9E0AD2B50FC}"/>
                </a:ext>
              </a:extLst>
            </p:cNvPr>
            <p:cNvGrpSpPr/>
            <p:nvPr/>
          </p:nvGrpSpPr>
          <p:grpSpPr>
            <a:xfrm>
              <a:off x="1629245" y="3699200"/>
              <a:ext cx="768488" cy="144016"/>
              <a:chOff x="1629245" y="2333200"/>
              <a:chExt cx="768488" cy="14401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B3211D8-25A4-4DF1-9D1F-40C3E2595EB6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E2EADFCD-61DD-4546-993E-C4C3BC7DEFE8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D01F26A-55E1-417E-B271-586C0C4CBF4E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592FE39-00BC-48E2-BD7E-15C750E06E33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CBDF579E-1AD3-4851-AD96-D075E0310F3A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4237BEBD-E06F-43E3-A288-8AFB4234C683}"/>
                </a:ext>
              </a:extLst>
            </p:cNvPr>
            <p:cNvGrpSpPr/>
            <p:nvPr/>
          </p:nvGrpSpPr>
          <p:grpSpPr>
            <a:xfrm>
              <a:off x="1629245" y="4148438"/>
              <a:ext cx="768488" cy="144016"/>
              <a:chOff x="1629245" y="2333200"/>
              <a:chExt cx="768488" cy="14401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3B23CB96-8879-4E8F-9A4E-430E85E93ACD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59CC14C-78E6-47CF-B17F-73A172241326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9BB0C5E-6FA7-4D82-9A54-1A674DC1EBF0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1CCA6B0-0B39-4413-9A49-25579917A6E8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025CD623-A3A8-44F1-A83D-EC144EF74B88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1EE473A-230B-4382-8A28-FD5571D4D0C0}"/>
              </a:ext>
            </a:extLst>
          </p:cNvPr>
          <p:cNvGrpSpPr/>
          <p:nvPr/>
        </p:nvGrpSpPr>
        <p:grpSpPr>
          <a:xfrm>
            <a:off x="4951294" y="2515688"/>
            <a:ext cx="1455222" cy="1457976"/>
            <a:chOff x="2900754" y="2508710"/>
            <a:chExt cx="1455222" cy="145797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AC866717-FA3F-4AD4-9462-6A95B2C10E59}"/>
                </a:ext>
              </a:extLst>
            </p:cNvPr>
            <p:cNvSpPr/>
            <p:nvPr/>
          </p:nvSpPr>
          <p:spPr>
            <a:xfrm>
              <a:off x="2900754" y="321307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A52E58D-FE95-4FED-BC95-EC3AF6A6BDA3}"/>
                </a:ext>
              </a:extLst>
            </p:cNvPr>
            <p:cNvSpPr/>
            <p:nvPr/>
          </p:nvSpPr>
          <p:spPr>
            <a:xfrm>
              <a:off x="3053154" y="336547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46F6D5A7-5B83-47D5-82A5-9307721A9370}"/>
                </a:ext>
              </a:extLst>
            </p:cNvPr>
            <p:cNvSpPr/>
            <p:nvPr/>
          </p:nvSpPr>
          <p:spPr>
            <a:xfrm>
              <a:off x="3205554" y="351787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1A5B267D-18EC-48EA-96FA-2686D424274B}"/>
                </a:ext>
              </a:extLst>
            </p:cNvPr>
            <p:cNvSpPr/>
            <p:nvPr/>
          </p:nvSpPr>
          <p:spPr>
            <a:xfrm>
              <a:off x="3357954" y="367027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2F84338-C6A4-47D2-B7EF-E9EBE4B79634}"/>
                </a:ext>
              </a:extLst>
            </p:cNvPr>
            <p:cNvSpPr/>
            <p:nvPr/>
          </p:nvSpPr>
          <p:spPr>
            <a:xfrm>
              <a:off x="3510354" y="382267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E4573E74-83C8-4DE3-9C4A-D2D2F19BADBE}"/>
                </a:ext>
              </a:extLst>
            </p:cNvPr>
            <p:cNvSpPr/>
            <p:nvPr/>
          </p:nvSpPr>
          <p:spPr>
            <a:xfrm>
              <a:off x="3602360" y="250871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F85C1CD-A40A-47DA-852F-9A2CEC8B879C}"/>
                </a:ext>
              </a:extLst>
            </p:cNvPr>
            <p:cNvSpPr/>
            <p:nvPr/>
          </p:nvSpPr>
          <p:spPr>
            <a:xfrm>
              <a:off x="3754760" y="266111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F759E65B-247E-4381-B463-10F11808BBAE}"/>
                </a:ext>
              </a:extLst>
            </p:cNvPr>
            <p:cNvSpPr/>
            <p:nvPr/>
          </p:nvSpPr>
          <p:spPr>
            <a:xfrm>
              <a:off x="3907160" y="281351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776ECF21-AABE-42B8-95F9-6915F9109356}"/>
                </a:ext>
              </a:extLst>
            </p:cNvPr>
            <p:cNvSpPr/>
            <p:nvPr/>
          </p:nvSpPr>
          <p:spPr>
            <a:xfrm>
              <a:off x="4059560" y="296591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006A22ED-0805-4CE2-8218-142C6B210267}"/>
                </a:ext>
              </a:extLst>
            </p:cNvPr>
            <p:cNvSpPr/>
            <p:nvPr/>
          </p:nvSpPr>
          <p:spPr>
            <a:xfrm>
              <a:off x="4211960" y="3118310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BC80E57-FCF3-47C0-8FD9-8D5EE0645302}"/>
                </a:ext>
              </a:extLst>
            </p:cNvPr>
            <p:cNvSpPr/>
            <p:nvPr/>
          </p:nvSpPr>
          <p:spPr>
            <a:xfrm>
              <a:off x="3429962" y="2678082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C111CDB-E5B4-4C74-9C02-E0AE86A9D512}"/>
                </a:ext>
              </a:extLst>
            </p:cNvPr>
            <p:cNvSpPr/>
            <p:nvPr/>
          </p:nvSpPr>
          <p:spPr>
            <a:xfrm>
              <a:off x="3582362" y="2830482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4D5B7DD-EF36-4000-8041-972F17548D76}"/>
                </a:ext>
              </a:extLst>
            </p:cNvPr>
            <p:cNvSpPr/>
            <p:nvPr/>
          </p:nvSpPr>
          <p:spPr>
            <a:xfrm>
              <a:off x="3734762" y="2982882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88F8352D-5DD5-4141-A559-DDD3FCD50D08}"/>
                </a:ext>
              </a:extLst>
            </p:cNvPr>
            <p:cNvSpPr/>
            <p:nvPr/>
          </p:nvSpPr>
          <p:spPr>
            <a:xfrm>
              <a:off x="3887162" y="3135282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06E629D6-1795-473F-90E1-C6D497D971F5}"/>
                </a:ext>
              </a:extLst>
            </p:cNvPr>
            <p:cNvSpPr/>
            <p:nvPr/>
          </p:nvSpPr>
          <p:spPr>
            <a:xfrm>
              <a:off x="4039562" y="3287682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0B497BA-503C-4930-BD60-404D306B27F0}"/>
                </a:ext>
              </a:extLst>
            </p:cNvPr>
            <p:cNvSpPr/>
            <p:nvPr/>
          </p:nvSpPr>
          <p:spPr>
            <a:xfrm>
              <a:off x="3253934" y="2864426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BD6A748-FCD0-4ACF-918A-548FDC510E25}"/>
                </a:ext>
              </a:extLst>
            </p:cNvPr>
            <p:cNvSpPr/>
            <p:nvPr/>
          </p:nvSpPr>
          <p:spPr>
            <a:xfrm>
              <a:off x="3406334" y="3016826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A7D7FC4-76EB-417A-8922-6D9E0D7EA48C}"/>
                </a:ext>
              </a:extLst>
            </p:cNvPr>
            <p:cNvSpPr/>
            <p:nvPr/>
          </p:nvSpPr>
          <p:spPr>
            <a:xfrm>
              <a:off x="3558734" y="3169226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DC9F710-2CDD-4D72-A6FB-487BE1FEAF23}"/>
                </a:ext>
              </a:extLst>
            </p:cNvPr>
            <p:cNvSpPr/>
            <p:nvPr/>
          </p:nvSpPr>
          <p:spPr>
            <a:xfrm>
              <a:off x="3711134" y="3321626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A7A1F43E-F88E-45D5-A828-ACF438C8AA1E}"/>
                </a:ext>
              </a:extLst>
            </p:cNvPr>
            <p:cNvSpPr/>
            <p:nvPr/>
          </p:nvSpPr>
          <p:spPr>
            <a:xfrm>
              <a:off x="3863534" y="3474026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1AFD693-BF05-42AC-9B2F-1FA69618A1A6}"/>
                </a:ext>
              </a:extLst>
            </p:cNvPr>
            <p:cNvSpPr/>
            <p:nvPr/>
          </p:nvSpPr>
          <p:spPr>
            <a:xfrm>
              <a:off x="3073152" y="3038748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E9C87434-7336-4AEB-9902-C841F8ED3912}"/>
                </a:ext>
              </a:extLst>
            </p:cNvPr>
            <p:cNvSpPr/>
            <p:nvPr/>
          </p:nvSpPr>
          <p:spPr>
            <a:xfrm>
              <a:off x="3225552" y="3191148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7485F83B-5D02-42E7-895A-02E5F06BD21C}"/>
                </a:ext>
              </a:extLst>
            </p:cNvPr>
            <p:cNvSpPr/>
            <p:nvPr/>
          </p:nvSpPr>
          <p:spPr>
            <a:xfrm>
              <a:off x="3377952" y="3343548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089196EB-4A1F-4866-87A6-A9C0ACEE25A7}"/>
                </a:ext>
              </a:extLst>
            </p:cNvPr>
            <p:cNvSpPr/>
            <p:nvPr/>
          </p:nvSpPr>
          <p:spPr>
            <a:xfrm>
              <a:off x="3530352" y="3495948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391671-D486-4AA3-8DD9-FDA070A1A06A}"/>
                </a:ext>
              </a:extLst>
            </p:cNvPr>
            <p:cNvSpPr/>
            <p:nvPr/>
          </p:nvSpPr>
          <p:spPr>
            <a:xfrm>
              <a:off x="3682752" y="3648348"/>
              <a:ext cx="144016" cy="144016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0C12F55-969D-4FB4-909C-495911EEF0FD}"/>
              </a:ext>
            </a:extLst>
          </p:cNvPr>
          <p:cNvGrpSpPr/>
          <p:nvPr/>
        </p:nvGrpSpPr>
        <p:grpSpPr>
          <a:xfrm>
            <a:off x="2401762" y="2338805"/>
            <a:ext cx="772943" cy="1959254"/>
            <a:chOff x="1624790" y="2333200"/>
            <a:chExt cx="772943" cy="1959254"/>
          </a:xfrm>
          <a:solidFill>
            <a:schemeClr val="accent4">
              <a:lumMod val="60000"/>
              <a:lumOff val="40000"/>
            </a:schemeClr>
          </a:solidFill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9D05ECE8-C0E5-49AC-8341-D18662724B29}"/>
                </a:ext>
              </a:extLst>
            </p:cNvPr>
            <p:cNvGrpSpPr/>
            <p:nvPr/>
          </p:nvGrpSpPr>
          <p:grpSpPr>
            <a:xfrm>
              <a:off x="1629245" y="2333200"/>
              <a:ext cx="768488" cy="144016"/>
              <a:chOff x="1629245" y="2333200"/>
              <a:chExt cx="768488" cy="144016"/>
            </a:xfrm>
            <a:grpFill/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5248B02F-D609-476D-B5F9-49127209C386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45E4EFCC-BF26-40FB-AF4A-E7B779D9D657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9886D421-392F-460F-9B79-D98D2454F1B5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DFF39E9E-7B8E-45AD-BEF3-280064DBFC48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616114C7-09F6-4F17-80D0-C1D7E3AF3D5A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D32EA3F9-2614-44CF-85A5-013FEC7352B1}"/>
                </a:ext>
              </a:extLst>
            </p:cNvPr>
            <p:cNvGrpSpPr/>
            <p:nvPr/>
          </p:nvGrpSpPr>
          <p:grpSpPr>
            <a:xfrm>
              <a:off x="1629245" y="2791333"/>
              <a:ext cx="768488" cy="144016"/>
              <a:chOff x="1629245" y="2333200"/>
              <a:chExt cx="768488" cy="144016"/>
            </a:xfrm>
            <a:grpFill/>
          </p:grpSpPr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C44B385C-9288-4527-A477-E1F86962FE60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0A5D1A39-8686-4888-8696-6160E2F9CDFC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656923E3-35A3-4F39-B984-7980D09DE968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F2A86394-7EDA-4B73-A319-4F5E478A7085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395F1231-61D1-4004-8A17-6701428D0FA2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3A50AAF4-56BF-4E5A-B815-B9C3F5CBEBC8}"/>
                </a:ext>
              </a:extLst>
            </p:cNvPr>
            <p:cNvGrpSpPr/>
            <p:nvPr/>
          </p:nvGrpSpPr>
          <p:grpSpPr>
            <a:xfrm>
              <a:off x="1624790" y="3249962"/>
              <a:ext cx="768488" cy="144016"/>
              <a:chOff x="1629245" y="2333200"/>
              <a:chExt cx="768488" cy="144016"/>
            </a:xfrm>
            <a:grpFill/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68F572F2-5299-4CAC-8BB0-1CC1DB9B76AB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FC865E30-8839-4712-88B4-C1DACA78E273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AC7B0158-3EAE-49AA-BF31-C4092A7A7ADA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1B396389-C7FB-409E-93C5-BE07F533585A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3649E48E-A49D-4B55-A948-4CB791BBEF49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4EB8B503-8858-460B-BB81-5BA7A20BB8E0}"/>
                </a:ext>
              </a:extLst>
            </p:cNvPr>
            <p:cNvGrpSpPr/>
            <p:nvPr/>
          </p:nvGrpSpPr>
          <p:grpSpPr>
            <a:xfrm>
              <a:off x="1629245" y="3699200"/>
              <a:ext cx="768488" cy="144016"/>
              <a:chOff x="1629245" y="2333200"/>
              <a:chExt cx="768488" cy="144016"/>
            </a:xfrm>
            <a:grpFill/>
          </p:grpSpPr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CFFEB2EF-0ECC-4803-8FE5-54B3ABE0A610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D50ABD32-808A-40A8-8192-317A5649DB1B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82475FCD-DEA5-4CB3-8580-6D29AE5BD3BE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A0D6E28-69C7-45D8-82D0-3B4DF17B317A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37CE90CF-971B-4184-BD5C-8381B3F8830E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083B2E8-FD39-44ED-B3F3-E739AD0B09CA}"/>
                </a:ext>
              </a:extLst>
            </p:cNvPr>
            <p:cNvGrpSpPr/>
            <p:nvPr/>
          </p:nvGrpSpPr>
          <p:grpSpPr>
            <a:xfrm>
              <a:off x="1629245" y="4148438"/>
              <a:ext cx="768488" cy="144016"/>
              <a:chOff x="1629245" y="2333200"/>
              <a:chExt cx="768488" cy="144016"/>
            </a:xfrm>
            <a:grpFill/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C32C525A-D399-45BB-93B3-37DACDB089D6}"/>
                  </a:ext>
                </a:extLst>
              </p:cNvPr>
              <p:cNvSpPr/>
              <p:nvPr/>
            </p:nvSpPr>
            <p:spPr>
              <a:xfrm>
                <a:off x="16292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B7D31998-D782-49F8-88CA-8034DDC4C347}"/>
                  </a:ext>
                </a:extLst>
              </p:cNvPr>
              <p:cNvSpPr/>
              <p:nvPr/>
            </p:nvSpPr>
            <p:spPr>
              <a:xfrm>
                <a:off x="19340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3BFD5C0B-5626-496E-824E-BE96FBAE27FA}"/>
                  </a:ext>
                </a:extLst>
              </p:cNvPr>
              <p:cNvSpPr/>
              <p:nvPr/>
            </p:nvSpPr>
            <p:spPr>
              <a:xfrm>
                <a:off x="208781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61E9A0CB-CA71-41EA-92E4-92C6CDF821BB}"/>
                  </a:ext>
                </a:extLst>
              </p:cNvPr>
              <p:cNvSpPr/>
              <p:nvPr/>
            </p:nvSpPr>
            <p:spPr>
              <a:xfrm>
                <a:off x="2253717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043DE753-6CD2-4113-B051-D980C3CD2036}"/>
                  </a:ext>
                </a:extLst>
              </p:cNvPr>
              <p:cNvSpPr/>
              <p:nvPr/>
            </p:nvSpPr>
            <p:spPr>
              <a:xfrm>
                <a:off x="1781645" y="2333200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7DF5469-21B4-4A24-AA81-93DF2C075423}"/>
              </a:ext>
            </a:extLst>
          </p:cNvPr>
          <p:cNvGrpSpPr/>
          <p:nvPr/>
        </p:nvGrpSpPr>
        <p:grpSpPr>
          <a:xfrm>
            <a:off x="7111942" y="2708627"/>
            <a:ext cx="500826" cy="809482"/>
            <a:chOff x="3377952" y="2830482"/>
            <a:chExt cx="500826" cy="809482"/>
          </a:xfrm>
          <a:solidFill>
            <a:srgbClr val="EA718A"/>
          </a:solidFill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382EFF5B-99EC-4FA8-AED9-C9837FA1AC76}"/>
                </a:ext>
              </a:extLst>
            </p:cNvPr>
            <p:cNvSpPr/>
            <p:nvPr/>
          </p:nvSpPr>
          <p:spPr>
            <a:xfrm>
              <a:off x="3582362" y="2830482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EB97C1F1-1086-4BD3-A815-A5009A72B022}"/>
                </a:ext>
              </a:extLst>
            </p:cNvPr>
            <p:cNvSpPr/>
            <p:nvPr/>
          </p:nvSpPr>
          <p:spPr>
            <a:xfrm>
              <a:off x="3734762" y="2982882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E4353815-DC15-4AA1-86A3-9711AC54A54E}"/>
                </a:ext>
              </a:extLst>
            </p:cNvPr>
            <p:cNvSpPr/>
            <p:nvPr/>
          </p:nvSpPr>
          <p:spPr>
            <a:xfrm>
              <a:off x="3558734" y="3169226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23D382F3-D6BA-432F-90BE-69C41CE1218B}"/>
                </a:ext>
              </a:extLst>
            </p:cNvPr>
            <p:cNvSpPr/>
            <p:nvPr/>
          </p:nvSpPr>
          <p:spPr>
            <a:xfrm>
              <a:off x="3377952" y="3343548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E950510E-4135-4795-AADB-6F15881876B6}"/>
                </a:ext>
              </a:extLst>
            </p:cNvPr>
            <p:cNvSpPr/>
            <p:nvPr/>
          </p:nvSpPr>
          <p:spPr>
            <a:xfrm>
              <a:off x="3530352" y="3495948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14F3617D-8424-45BB-A9CE-9762AFBCA374}"/>
              </a:ext>
            </a:extLst>
          </p:cNvPr>
          <p:cNvGrpSpPr/>
          <p:nvPr/>
        </p:nvGrpSpPr>
        <p:grpSpPr>
          <a:xfrm>
            <a:off x="3186281" y="2341992"/>
            <a:ext cx="148471" cy="1959254"/>
            <a:chOff x="1624790" y="2333200"/>
            <a:chExt cx="148471" cy="1959254"/>
          </a:xfrm>
          <a:solidFill>
            <a:srgbClr val="EA718A"/>
          </a:solidFill>
        </p:grpSpPr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63D1D817-8EAD-49E8-AF13-5F9AE50016A4}"/>
                </a:ext>
              </a:extLst>
            </p:cNvPr>
            <p:cNvSpPr/>
            <p:nvPr/>
          </p:nvSpPr>
          <p:spPr>
            <a:xfrm>
              <a:off x="1629245" y="2333200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6094FB15-5949-446A-A3E8-78B727FBE518}"/>
                </a:ext>
              </a:extLst>
            </p:cNvPr>
            <p:cNvSpPr/>
            <p:nvPr/>
          </p:nvSpPr>
          <p:spPr>
            <a:xfrm>
              <a:off x="1629245" y="2791333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98B11153-DA5E-49C8-885B-389D3D11751B}"/>
                </a:ext>
              </a:extLst>
            </p:cNvPr>
            <p:cNvSpPr/>
            <p:nvPr/>
          </p:nvSpPr>
          <p:spPr>
            <a:xfrm>
              <a:off x="1624790" y="3249962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FEC71590-898E-4266-85F5-8C5627A519BC}"/>
                </a:ext>
              </a:extLst>
            </p:cNvPr>
            <p:cNvSpPr/>
            <p:nvPr/>
          </p:nvSpPr>
          <p:spPr>
            <a:xfrm>
              <a:off x="1629245" y="3699200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4F75D48E-3BE8-409A-973C-AE3960882257}"/>
                </a:ext>
              </a:extLst>
            </p:cNvPr>
            <p:cNvSpPr/>
            <p:nvPr/>
          </p:nvSpPr>
          <p:spPr>
            <a:xfrm>
              <a:off x="1629245" y="4148438"/>
              <a:ext cx="144016" cy="144016"/>
            </a:xfrm>
            <a:prstGeom prst="ellipse">
              <a:avLst/>
            </a:prstGeom>
            <a:grpFill/>
            <a:ln>
              <a:solidFill>
                <a:srgbClr val="EA7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7" name="矩形 186">
            <a:extLst>
              <a:ext uri="{FF2B5EF4-FFF2-40B4-BE49-F238E27FC236}">
                <a16:creationId xmlns:a16="http://schemas.microsoft.com/office/drawing/2014/main" id="{F7AA163A-BE71-410D-9BF3-ACB6F9800152}"/>
              </a:ext>
            </a:extLst>
          </p:cNvPr>
          <p:cNvSpPr/>
          <p:nvPr/>
        </p:nvSpPr>
        <p:spPr>
          <a:xfrm>
            <a:off x="4951294" y="456321"/>
            <a:ext cx="36717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适当调节引发与增长反应的动力学，可制得非常窄的分子量分布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合成聚合物的平均分子量可以从简单的化学计量来控制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通过把不同单体依次加入到活性聚合物链中，可以合成嵌段共聚物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用适当的试剂进行终止，可以合成具有功能端基的聚合物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5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183560" y="2274838"/>
            <a:ext cx="396044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>
            <a:spAutoFit/>
          </a:bodyPr>
          <a:lstStyle/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第九章 </a:t>
            </a:r>
            <a:endParaRPr lang="en-US" altLang="zh-CN"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离子聚合工艺</a:t>
            </a:r>
            <a:endParaRPr lang="en-US" altLang="zh-CN"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阳离子聚合</a:t>
            </a:r>
          </a:p>
        </p:txBody>
      </p:sp>
    </p:spTree>
    <p:extLst>
      <p:ext uri="{BB962C8B-B14F-4D97-AF65-F5344CB8AC3E}">
        <p14:creationId xmlns:p14="http://schemas.microsoft.com/office/powerpoint/2010/main" val="96307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7F4E44-B1C6-4DA4-A64D-78CD8759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" y="0"/>
            <a:ext cx="9141074" cy="6858000"/>
          </a:xfrm>
          <a:prstGeom prst="rect">
            <a:avLst/>
          </a:prstGeom>
        </p:spPr>
      </p:pic>
      <p:sp>
        <p:nvSpPr>
          <p:cNvPr id="5" name="对角圆角矩形 7">
            <a:extLst>
              <a:ext uri="{FF2B5EF4-FFF2-40B4-BE49-F238E27FC236}">
                <a16:creationId xmlns:a16="http://schemas.microsoft.com/office/drawing/2014/main" id="{43E09707-D7B0-4613-919A-98271AD8DC80}"/>
              </a:ext>
            </a:extLst>
          </p:cNvPr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9.1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概述</a:t>
            </a:r>
          </a:p>
        </p:txBody>
      </p:sp>
      <p:sp>
        <p:nvSpPr>
          <p:cNvPr id="6" name="对角圆角矩形 8">
            <a:extLst>
              <a:ext uri="{FF2B5EF4-FFF2-40B4-BE49-F238E27FC236}">
                <a16:creationId xmlns:a16="http://schemas.microsoft.com/office/drawing/2014/main" id="{76DBC8B1-BC7B-433B-B8A5-9D58C414AFAA}"/>
              </a:ext>
            </a:extLst>
          </p:cNvPr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阳离子聚合是以阳离子为增长活性中心而进行的链式加成聚合反应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30E01B1-42FA-4114-BEE3-2ACEA76A1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181824"/>
              </p:ext>
            </p:extLst>
          </p:nvPr>
        </p:nvGraphicFramePr>
        <p:xfrm>
          <a:off x="1341438" y="2921000"/>
          <a:ext cx="69437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CS ChemDraw Drawing" r:id="rId4" imgW="4309357" imgH="472267" progId="ChemDraw.Document.6.0">
                  <p:embed/>
                </p:oleObj>
              </mc:Choice>
              <mc:Fallback>
                <p:oleObj name="CS ChemDraw Drawing" r:id="rId4" imgW="4309357" imgH="472267" progId="ChemDraw.Document.6.0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30E01B1-42FA-4114-BEE3-2ACEA76A1C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1438" y="2921000"/>
                        <a:ext cx="69437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588EACE-A1EE-4421-9277-B40508803C87}"/>
              </a:ext>
            </a:extLst>
          </p:cNvPr>
          <p:cNvSpPr txBox="1"/>
          <p:nvPr/>
        </p:nvSpPr>
        <p:spPr>
          <a:xfrm>
            <a:off x="588961" y="4226023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</a:rPr>
              <a:t>碳正离子、氧鎓离子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A9EBD6E-285C-4C65-8B29-A4BA2E24F36E}"/>
              </a:ext>
            </a:extLst>
          </p:cNvPr>
          <p:cNvCxnSpPr/>
          <p:nvPr/>
        </p:nvCxnSpPr>
        <p:spPr>
          <a:xfrm flipV="1">
            <a:off x="1502032" y="3645024"/>
            <a:ext cx="0" cy="576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70C4C89-D7CC-419B-8B9C-83C5C9832B90}"/>
              </a:ext>
            </a:extLst>
          </p:cNvPr>
          <p:cNvSpPr txBox="1"/>
          <p:nvPr/>
        </p:nvSpPr>
        <p:spPr>
          <a:xfrm>
            <a:off x="1533894" y="5029907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快引发、快增长、难终止、</a:t>
            </a:r>
            <a:r>
              <a:rPr lang="zh-CN" altLang="en-US" sz="3200" b="1" dirty="0">
                <a:solidFill>
                  <a:srgbClr val="FF0000"/>
                </a:solidFill>
              </a:rPr>
              <a:t>易转移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2B876A-9B0A-4820-8131-F7FCF92D1453}"/>
              </a:ext>
            </a:extLst>
          </p:cNvPr>
          <p:cNvSpPr/>
          <p:nvPr/>
        </p:nvSpPr>
        <p:spPr>
          <a:xfrm>
            <a:off x="3877196" y="5854863"/>
            <a:ext cx="1872208" cy="43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低温 溶剂</a:t>
            </a:r>
          </a:p>
        </p:txBody>
      </p:sp>
    </p:spTree>
    <p:extLst>
      <p:ext uri="{BB962C8B-B14F-4D97-AF65-F5344CB8AC3E}">
        <p14:creationId xmlns:p14="http://schemas.microsoft.com/office/powerpoint/2010/main" val="613786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582506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9.2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阳离子聚合体系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单体必须是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亲核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的电子给予体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双键上带有强供电基团、具有共轭效应的基团、杂原子环状化合物（甲醛、四氢呋喃）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引发剂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）质子酸如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</a:t>
            </a:r>
            <a:r>
              <a:rPr lang="en-US" altLang="zh-CN" sz="28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SO</a:t>
            </a:r>
            <a:r>
              <a:rPr lang="en-US" altLang="zh-CN" sz="28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</a:t>
            </a:r>
            <a:r>
              <a:rPr lang="en-US" altLang="zh-CN" sz="28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PO</a:t>
            </a:r>
            <a:r>
              <a:rPr lang="en-US" altLang="zh-CN" sz="28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</a:t>
            </a:r>
            <a:r>
              <a:rPr lang="en-US" altLang="zh-CN" sz="28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HCl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对于实际反应来讲，负离子不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能是强亲核剂，否则结合成共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价键，生成低聚物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797152"/>
            <a:ext cx="2874935" cy="11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5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43849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9.2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阳离子聚合体系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11560" y="622426"/>
            <a:ext cx="8064896" cy="5902917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Lewis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酸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BF</a:t>
            </a:r>
            <a:r>
              <a:rPr lang="en-US" altLang="zh-CN" sz="28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AlCl</a:t>
            </a:r>
            <a:r>
              <a:rPr lang="en-US" altLang="zh-CN" sz="28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SbCl</a:t>
            </a:r>
            <a:r>
              <a:rPr lang="en-US" altLang="zh-CN" sz="28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等可以作为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电子接受体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，被称为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Lewis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酸。单独不起作用，必须和助催化剂一起使用，如水、醇、醚、卤代烷。两者生成不稳定的络合物，产生阳离子，从而引发反应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84984"/>
            <a:ext cx="4682032" cy="30141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6098" y="3681028"/>
            <a:ext cx="31363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异丁烯聚合中，用</a:t>
            </a:r>
            <a:r>
              <a:rPr lang="en-US" altLang="zh-CN" sz="2000" dirty="0"/>
              <a:t>BF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-H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O</a:t>
            </a:r>
            <a:r>
              <a:rPr lang="zh-CN" altLang="en-US" sz="2000" dirty="0"/>
              <a:t>，</a:t>
            </a:r>
            <a:r>
              <a:rPr lang="en-US" altLang="zh-CN" sz="2000" dirty="0"/>
              <a:t>[H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]</a:t>
            </a:r>
            <a:r>
              <a:rPr lang="zh-CN" altLang="en-US" sz="2000" dirty="0"/>
              <a:t>太高，反应太快，其阴离子不易于活性增长链作用而终止，导致</a:t>
            </a:r>
            <a:r>
              <a:rPr lang="en-US" altLang="zh-CN" sz="2000" dirty="0"/>
              <a:t>Mw</a:t>
            </a:r>
            <a:r>
              <a:rPr lang="zh-CN" altLang="en-US" sz="2000" dirty="0"/>
              <a:t>达百万；</a:t>
            </a:r>
            <a:r>
              <a:rPr lang="en-US" altLang="zh-CN" sz="2000" dirty="0"/>
              <a:t>SnCl</a:t>
            </a:r>
            <a:r>
              <a:rPr lang="en-US" altLang="zh-CN" sz="2000" baseline="-25000" dirty="0"/>
              <a:t>4</a:t>
            </a:r>
            <a:r>
              <a:rPr lang="zh-CN" altLang="en-US" sz="2000" dirty="0"/>
              <a:t>则完全相反，</a:t>
            </a:r>
            <a:r>
              <a:rPr lang="en-US" altLang="zh-CN" sz="2000" dirty="0"/>
              <a:t>[H</a:t>
            </a:r>
            <a:r>
              <a:rPr lang="en-US" altLang="zh-CN" sz="2000" baseline="30000" dirty="0"/>
              <a:t>+</a:t>
            </a:r>
            <a:r>
              <a:rPr lang="en-US" altLang="zh-CN" sz="2000" dirty="0"/>
              <a:t>]</a:t>
            </a:r>
            <a:r>
              <a:rPr lang="zh-CN" altLang="en-US" sz="2000" dirty="0"/>
              <a:t>低，反应慢，产量低，</a:t>
            </a:r>
            <a:r>
              <a:rPr lang="en-US" altLang="zh-CN" sz="2000" dirty="0"/>
              <a:t>Mw</a:t>
            </a:r>
            <a:r>
              <a:rPr lang="zh-CN" altLang="en-US" sz="2000" dirty="0"/>
              <a:t>小；工业上采用</a:t>
            </a:r>
            <a:r>
              <a:rPr lang="en-US" altLang="zh-CN" sz="2000" dirty="0"/>
              <a:t>AlCl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-H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2981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3121"/>
            <a:ext cx="37265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丁基橡胶是异丁烯和异戊二烯的共聚物，它在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1943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年投入工业生产。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712" y="4597932"/>
            <a:ext cx="1999875" cy="1625798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B10F581-89C2-4EF1-B880-D43D367EB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602894"/>
              </p:ext>
            </p:extLst>
          </p:nvPr>
        </p:nvGraphicFramePr>
        <p:xfrm>
          <a:off x="935689" y="2892433"/>
          <a:ext cx="7450481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CS ChemDraw Drawing" r:id="rId4" imgW="5947732" imgH="804256" progId="ChemDraw.Document.6.0">
                  <p:embed/>
                </p:oleObj>
              </mc:Choice>
              <mc:Fallback>
                <p:oleObj name="CS ChemDraw Drawing" r:id="rId4" imgW="5947732" imgH="804256" progId="ChemDraw.Document.6.0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FD18876-20B0-4B49-95B3-9387E516CA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689" y="2892433"/>
                        <a:ext cx="7450481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769F6D96-DECB-432B-9387-7120516F3083}"/>
              </a:ext>
            </a:extLst>
          </p:cNvPr>
          <p:cNvSpPr txBox="1"/>
          <p:nvPr/>
        </p:nvSpPr>
        <p:spPr>
          <a:xfrm>
            <a:off x="897978" y="3900545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甲基，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供电子基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232F6F-AF9D-49D4-BA34-61288ADFEAB0}"/>
              </a:ext>
            </a:extLst>
          </p:cNvPr>
          <p:cNvSpPr txBox="1"/>
          <p:nvPr/>
        </p:nvSpPr>
        <p:spPr>
          <a:xfrm>
            <a:off x="2716714" y="2280695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共轭效应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EF6B0E2-2D89-47A9-8F58-8CFE6D483367}"/>
              </a:ext>
            </a:extLst>
          </p:cNvPr>
          <p:cNvCxnSpPr/>
          <p:nvPr/>
        </p:nvCxnSpPr>
        <p:spPr>
          <a:xfrm>
            <a:off x="6533138" y="3900545"/>
            <a:ext cx="0" cy="6085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CABBD1A-A9CF-43C0-8E58-43E0505E63F2}"/>
              </a:ext>
            </a:extLst>
          </p:cNvPr>
          <p:cNvSpPr txBox="1"/>
          <p:nvPr/>
        </p:nvSpPr>
        <p:spPr>
          <a:xfrm>
            <a:off x="6003986" y="45407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98.4%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1BD120C-09A8-49FA-9876-596B4A341AF9}"/>
              </a:ext>
            </a:extLst>
          </p:cNvPr>
          <p:cNvCxnSpPr/>
          <p:nvPr/>
        </p:nvCxnSpPr>
        <p:spPr>
          <a:xfrm>
            <a:off x="7660171" y="3911333"/>
            <a:ext cx="0" cy="60857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E9D33A4-85FF-465C-AAE1-B602AE1DE13B}"/>
              </a:ext>
            </a:extLst>
          </p:cNvPr>
          <p:cNvSpPr txBox="1"/>
          <p:nvPr/>
        </p:nvSpPr>
        <p:spPr>
          <a:xfrm>
            <a:off x="7131019" y="4551511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1.6%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35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3121"/>
            <a:ext cx="37265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丁基橡胶，简称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，是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sobutylene 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soprene 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ubber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的缩写。具有良好的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化学稳定性和热稳定性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，最突出的是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气密性和水密性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。它对空气的透过率仅为天然橡胶的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1/7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，丁苯橡胶的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1/5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，而对蒸汽的透过率则为天然橡胶的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1/200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，丁苯橡胶的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1/140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。因此主要用于制造各种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内胎、蒸汽管、水胎、水坝底层以及垫圈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等各种橡胶制品。</a:t>
            </a: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AE16B7-50AD-44BD-8007-D14D14A2E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11111" r="12961" b="12699"/>
          <a:stretch/>
        </p:blipFill>
        <p:spPr>
          <a:xfrm>
            <a:off x="5798542" y="4741403"/>
            <a:ext cx="2232248" cy="1674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37AC29-81FD-45BB-A96A-D82F5225B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766897"/>
            <a:ext cx="2054634" cy="16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6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332656"/>
            <a:ext cx="8064896" cy="6192688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未经硫化的橡胶为线型结构，易产生冷流和蠕变，所以橡胶必须经过交联形成网络结构才能使用。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异戊二烯链节仅占主链的</a:t>
            </a:r>
            <a:r>
              <a:rPr lang="en-US" altLang="zh-CN" sz="3200" b="1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0.3%-0.6%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，故丁基橡胶分子链具有高度的饱和性；甲基密集排列，降低了链的柔顺性。这些结构特征使丁基橡胶具有优良的耐候性、耐热性、耐碱性，特别是具有气密性好，黏结能力强等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FEC940-3738-4784-A1A0-B9D0CF441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2"/>
          <a:stretch/>
        </p:blipFill>
        <p:spPr>
          <a:xfrm>
            <a:off x="2771800" y="4221088"/>
            <a:ext cx="4248472" cy="21679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E87D50-7712-4B29-AEE8-EC64173290B9}"/>
              </a:ext>
            </a:extLst>
          </p:cNvPr>
          <p:cNvSpPr/>
          <p:nvPr/>
        </p:nvSpPr>
        <p:spPr>
          <a:xfrm>
            <a:off x="5436096" y="4293096"/>
            <a:ext cx="79208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567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36" y="1196752"/>
            <a:ext cx="486232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8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55267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6.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丁基橡胶的结构、性能及应用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丁基橡胶与丁腈橡胶的区别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丁基橡胶制成品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不易漏气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，一般用来制造汽车、飞机轮子的内胎。 主要用途于制作各种轮胎的内胎、无内胎轮胎的气密层、各种密封垫圈，在化学工业中作盛放腐蚀性液体容器的衬里、管道和输送带，农业上用作防水材料。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丁腈橡胶是由丁二烯和丙烯腈经乳液聚合法制得的，丁腈橡胶主要采用低温乳液聚合法生产，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耐油性极好，耐磨性较高，耐热性较好，粘接力强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。其缺点是耐低温性差、耐臭氧性差，电性能低劣，弹性稍低，不宜做绝缘材料。丁腈橡胶主要用于制造耐油橡胶制品。</a:t>
            </a:r>
          </a:p>
        </p:txBody>
      </p:sp>
    </p:spTree>
    <p:extLst>
      <p:ext uri="{BB962C8B-B14F-4D97-AF65-F5344CB8AC3E}">
        <p14:creationId xmlns:p14="http://schemas.microsoft.com/office/powerpoint/2010/main" val="436879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为改善丁基橡胶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共混性差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的缺点，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1960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年以来出现了卤化丁基橡胶。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这种橡胶是将丁基橡胶溶于烷烃或环烷烃中，在搅拌下进行卤化反应制得。它含溴约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2%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或含氯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1.1%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～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1.3%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，分别称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溴化丁基橡胶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8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氯化丁基橡胶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丁基橡胶卤化后，硫化速度大大提高，与其他橡胶的共混性和硫化性能均有所改善，粘结性也有明显提高。卤化丁基橡胶除有一般丁基橡胶的用途外，特别适用于制作无内胎轮胎的内密封层、子午线轮胎的胎侧和胶粘剂等。</a:t>
            </a: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68A847-4C2C-416C-865C-598D43F6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717032"/>
            <a:ext cx="4586820" cy="25352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4EF246-58AE-481F-9C20-1DCE9FEF7913}"/>
              </a:ext>
            </a:extLst>
          </p:cNvPr>
          <p:cNvSpPr txBox="1"/>
          <p:nvPr/>
        </p:nvSpPr>
        <p:spPr>
          <a:xfrm>
            <a:off x="5402598" y="582002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Cl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9507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43849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9.2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阴离子聚合体系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阴离子聚合体系的核心是电子给体，亲核试剂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无机碱 </a:t>
            </a:r>
            <a:r>
              <a:rPr lang="en-US" altLang="zh-CN" sz="32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NaOH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KOH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碱金属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有机金属化合物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NaNH</a:t>
            </a:r>
            <a:r>
              <a:rPr lang="en-US" altLang="zh-CN" sz="32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32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RMgX</a:t>
            </a:r>
            <a:endParaRPr lang="en-US" altLang="zh-CN" sz="3200" baseline="-25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金属烷基化合物，丁基锂、萘钠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600"/>
              </a:spcBef>
              <a:buClr>
                <a:srgbClr val="0000FF"/>
              </a:buClr>
              <a:buFont typeface="Arial" panose="020B0604020202020204" pitchFamily="34" charset="0"/>
              <a:buChar char="♣"/>
            </a:pPr>
            <a:endParaRPr lang="zh-CN" altLang="en-US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726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-671" y="-25092"/>
            <a:ext cx="37265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5" y="571895"/>
            <a:ext cx="4029913" cy="57142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55976" y="32823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氯化丁基橡胶（CIIR）溴化丁基橡胶（BIIR）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0" y="836712"/>
            <a:ext cx="4586190" cy="23762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90" y="3240728"/>
            <a:ext cx="4469131" cy="31283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636" y="4293096"/>
            <a:ext cx="370128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52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27384"/>
            <a:ext cx="37265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7" t="2603" r="1106" b="11489"/>
          <a:stretch/>
        </p:blipFill>
        <p:spPr>
          <a:xfrm>
            <a:off x="676893" y="836712"/>
            <a:ext cx="6129408" cy="38164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97" y="3295633"/>
            <a:ext cx="5343667" cy="33179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24205" r="15351" b="24205"/>
          <a:stretch/>
        </p:blipFill>
        <p:spPr>
          <a:xfrm>
            <a:off x="5940152" y="620688"/>
            <a:ext cx="3133913" cy="15841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727288"/>
            <a:ext cx="2270654" cy="18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7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4994"/>
            <a:ext cx="37265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2492" r="1828" b="2818"/>
          <a:stretch/>
        </p:blipFill>
        <p:spPr>
          <a:xfrm>
            <a:off x="1115616" y="946502"/>
            <a:ext cx="6861499" cy="4138681"/>
          </a:xfrm>
          <a:prstGeom prst="rect">
            <a:avLst/>
          </a:prstGeom>
        </p:spPr>
      </p:pic>
      <p:sp>
        <p:nvSpPr>
          <p:cNvPr id="3" name="流程图: 过程 2"/>
          <p:cNvSpPr/>
          <p:nvPr/>
        </p:nvSpPr>
        <p:spPr>
          <a:xfrm>
            <a:off x="1907704" y="5216929"/>
            <a:ext cx="5400600" cy="864096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2016-5-24 </a:t>
            </a:r>
            <a:r>
              <a:rPr lang="zh-CN" altLang="en-US" dirty="0"/>
              <a:t>燕山石化丁基橡胶价格</a:t>
            </a:r>
            <a:r>
              <a:rPr lang="en-US" altLang="zh-CN" dirty="0"/>
              <a:t>15800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吨</a:t>
            </a:r>
          </a:p>
        </p:txBody>
      </p:sp>
    </p:spTree>
    <p:extLst>
      <p:ext uri="{BB962C8B-B14F-4D97-AF65-F5344CB8AC3E}">
        <p14:creationId xmlns:p14="http://schemas.microsoft.com/office/powerpoint/2010/main" val="2756733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7265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目前，世界上只有美国、德国、俄罗斯和意大利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个国家拥有丁基橡胶生产技术，在国际市场上，美国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Exxon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公司和德国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Bayer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公司的丁基橡胶产品处于垄断地位，生产能力约占世界总生产能力的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80%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，此外，这两大公司在新产品和新技术的开发方面也处于世界领先地位。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个国家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13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套丁基橡胶装置，总能力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104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万吨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年（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117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其中：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Exxon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公司约占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51.5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％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Bayer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公司约占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28.6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％</a:t>
            </a:r>
          </a:p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中国燕化公司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7.5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万吨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约占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4.37%</a:t>
            </a: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645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7265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2015 ～ 2019 年我国丁基橡胶新建或扩建概况</a:t>
            </a:r>
            <a:endParaRPr lang="en-US" altLang="zh-CN" sz="24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2015 年～ 2019 年期间 , 我国仍将新建或者扩建多套丁基橡胶生产装置。主要有辽宁盘锦振奥化工有限公司（生产能力为 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6.0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万吨 / 年）、山东神驰石化有限公司（生产能力为 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6.0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万吨 / 年）、山东京博石油化工公司（生产能力为 </a:t>
            </a:r>
            <a:r>
              <a:rPr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年）、台塑合成橡胶工业（ 宁 波 ） 有 限 公 司（ 生 产 能 力 为 </a:t>
            </a:r>
            <a:r>
              <a:rPr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10.0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 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 ）、东辰控股集团有限公司（生产能力为 </a:t>
            </a:r>
            <a:r>
              <a:rPr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年）、中海油能源发展股份有限公司惠州分公司（生产能力为 </a:t>
            </a:r>
            <a:r>
              <a:rPr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年）、兰州金浦石化有限公司（生产能力为 </a:t>
            </a:r>
            <a:r>
              <a:rPr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6.0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年）以及天津陆港石油橡胶公司（生产能力为 </a:t>
            </a:r>
            <a:r>
              <a:rPr lang="en-US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6.0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万吨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年）等。</a:t>
            </a:r>
          </a:p>
          <a:p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484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8731"/>
            <a:ext cx="3654514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</a:t>
            </a:r>
          </a:p>
        </p:txBody>
      </p:sp>
      <p:sp>
        <p:nvSpPr>
          <p:cNvPr id="2" name="流程图: 可选过程 1"/>
          <p:cNvSpPr/>
          <p:nvPr/>
        </p:nvSpPr>
        <p:spPr>
          <a:xfrm>
            <a:off x="290028" y="1974203"/>
            <a:ext cx="1171382" cy="86409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Mw</a:t>
            </a:r>
            <a:endParaRPr lang="zh-CN" altLang="en-US" sz="3200" dirty="0"/>
          </a:p>
        </p:txBody>
      </p:sp>
      <p:sp>
        <p:nvSpPr>
          <p:cNvPr id="3" name="左大括号 2"/>
          <p:cNvSpPr/>
          <p:nvPr/>
        </p:nvSpPr>
        <p:spPr>
          <a:xfrm>
            <a:off x="1533418" y="1758179"/>
            <a:ext cx="360040" cy="1080120"/>
          </a:xfrm>
          <a:prstGeom prst="leftBrace">
            <a:avLst>
              <a:gd name="adj1" fmla="val 15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893458" y="1506151"/>
            <a:ext cx="6786782" cy="5040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Mw=3×10</a:t>
            </a:r>
            <a:r>
              <a:rPr lang="en-US" altLang="zh-CN" sz="2400" baseline="30000" dirty="0"/>
              <a:t>5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4</a:t>
            </a:r>
            <a:r>
              <a:rPr lang="en-US" altLang="zh-CN" sz="2400" dirty="0"/>
              <a:t>×10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</a:t>
            </a:r>
            <a:r>
              <a:rPr lang="el-G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=1.2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zh-CN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=40 ~ 50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1946212" y="2586271"/>
            <a:ext cx="6734028" cy="5040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Mw=5×10</a:t>
            </a:r>
            <a:r>
              <a:rPr lang="en-US" altLang="zh-CN" sz="2400" baseline="30000" dirty="0"/>
              <a:t>5</a:t>
            </a:r>
            <a:r>
              <a:rPr lang="en-US" altLang="zh-CN" sz="2400" dirty="0"/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6</a:t>
            </a:r>
            <a:r>
              <a:rPr lang="en-US" altLang="zh-CN" sz="2400" dirty="0"/>
              <a:t>×10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</a:t>
            </a:r>
            <a:r>
              <a:rPr lang="el-G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=1.6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zh-CN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=70 ~80</a:t>
            </a:r>
            <a:endParaRPr lang="zh-CN" altLang="en-US" sz="2400" dirty="0"/>
          </a:p>
        </p:txBody>
      </p:sp>
      <p:sp>
        <p:nvSpPr>
          <p:cNvPr id="12" name="流程图: 可选过程 11"/>
          <p:cNvSpPr/>
          <p:nvPr/>
        </p:nvSpPr>
        <p:spPr>
          <a:xfrm>
            <a:off x="362036" y="4473116"/>
            <a:ext cx="1171382" cy="86409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不饱和度</a:t>
            </a:r>
          </a:p>
        </p:txBody>
      </p:sp>
      <p:sp>
        <p:nvSpPr>
          <p:cNvPr id="13" name="左大括号 12"/>
          <p:cNvSpPr/>
          <p:nvPr/>
        </p:nvSpPr>
        <p:spPr>
          <a:xfrm>
            <a:off x="1533418" y="4257092"/>
            <a:ext cx="360040" cy="1080120"/>
          </a:xfrm>
          <a:prstGeom prst="leftBrace">
            <a:avLst>
              <a:gd name="adj1" fmla="val 15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946212" y="3968169"/>
            <a:ext cx="2304256" cy="5040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0.5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~1%,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endParaRPr lang="zh-CN" altLang="en-US" sz="2400" dirty="0"/>
          </a:p>
        </p:txBody>
      </p:sp>
      <p:sp>
        <p:nvSpPr>
          <p:cNvPr id="15" name="圆角矩形 14"/>
          <p:cNvSpPr/>
          <p:nvPr/>
        </p:nvSpPr>
        <p:spPr>
          <a:xfrm>
            <a:off x="1946212" y="5085184"/>
            <a:ext cx="2304256" cy="5040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1.5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1511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13206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原料及条件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40768"/>
            <a:ext cx="3524828" cy="11521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04" y="918108"/>
            <a:ext cx="3665700" cy="21508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25" y="3184621"/>
            <a:ext cx="3656169" cy="26489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3374762"/>
            <a:ext cx="3688286" cy="24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89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-4346" y="-54955"/>
            <a:ext cx="408656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丁基橡胶反应特点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两个甲基的供电作用，使双键亲核性增加，在不到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1s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内发生爆炸聚合，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1min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内完成放热反应，因此聚合反应多在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-100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℃下，快速搅拌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430650"/>
              </p:ext>
            </p:extLst>
          </p:nvPr>
        </p:nvGraphicFramePr>
        <p:xfrm>
          <a:off x="1403648" y="2636912"/>
          <a:ext cx="5873750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4" name="CS ChemDraw Drawing" r:id="rId3" imgW="5873221" imgH="1881854" progId="ChemDraw.Document.6.0">
                  <p:embed/>
                </p:oleObj>
              </mc:Choice>
              <mc:Fallback>
                <p:oleObj name="CS ChemDraw Drawing" r:id="rId3" imgW="5873221" imgH="188185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648" y="2636912"/>
                        <a:ext cx="5873750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55576" y="4568073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在氯代甲烷溶剂中，是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沉淀聚合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，以细小颗粒迅速从溶液中析出，使整个系统成淤浆状。优点是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黏度低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，聚合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热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方便的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移出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，便于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物料循环和输送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。此外有利于加快反应速率，确保聚合物有较为理想的分子量和分子量分布</a:t>
            </a:r>
          </a:p>
        </p:txBody>
      </p:sp>
    </p:spTree>
    <p:extLst>
      <p:ext uri="{BB962C8B-B14F-4D97-AF65-F5344CB8AC3E}">
        <p14:creationId xmlns:p14="http://schemas.microsoft.com/office/powerpoint/2010/main" val="3464562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3121"/>
            <a:ext cx="3510498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丁基橡胶生产工艺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99357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2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294474" cy="504056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b="1" dirty="0"/>
              <a:t>乙烯丙烯复迭制冷</a:t>
            </a:r>
            <a:endParaRPr lang="en-US" altLang="zh-CN" sz="2800" b="1" dirty="0"/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indent="457200">
              <a:spcBef>
                <a:spcPts val="600"/>
              </a:spcBef>
              <a:buClr>
                <a:srgbClr val="002060"/>
              </a:buClr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要获得温度比较低的冷量，而又不希望冷剂在负压下蒸发，则需要采用常压沸点很低的物质作为冷剂。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但是这类物质的临界温度也很低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hlinkClick r:id="rId2"/>
              </a:rPr>
              <a:t>，不可能在加压的情况下用水冷却将这些物质冷凝下来。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spcBef>
                <a:spcPts val="600"/>
              </a:spcBef>
              <a:buClr>
                <a:srgbClr val="002060"/>
              </a:buClr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为了获得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-100℃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温度的冷量，需要采用乙烯作为冷剂。但是乙烯的临界温度为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9.5℃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因此不能用冷却水把乙烯气体冷凝成液体。这时，就需要采用另一冷剂（例如氨气或者丙烯），采用“压缩、冷凝、膨胀、蒸发”制冷循环过程，使乙烯冷却到临界温度以下，发生冷凝过程（吸收氨气或者丙烯的冷量，将热量排给氨气或者丙烯，使乙烯冷凝成液体），从而完成上述制冷循环过程。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　　这样，氨气或者丙烯的制冷循环可以和乙烯的制冷循环复迭起来，组成复迭制冷（或者称为串级制冷）。 </a:t>
            </a:r>
          </a:p>
          <a:p>
            <a:pPr>
              <a:spcBef>
                <a:spcPts val="600"/>
              </a:spcBef>
              <a:buClr>
                <a:srgbClr val="002060"/>
              </a:buClr>
            </a:pP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26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654514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9.2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阴离子聚合体系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3836168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所用单体主要有三种类型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带有氰基、硝基和羧基类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吸电子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取代基的乙烯基类单体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具有共轭双键的二烯烃类，如苯乙烯、丁二烯、异戊二烯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环状杂原子化合物，其负电荷能够离域至电负性大于碳的原子上，如环氧化合物、环硫化合物、环酯、环酰胺等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477860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含有吸电子基团，过分活泼，易发生副反应，其工业应用意义不大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0" y="580526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乙烯现在采用四甲基乙二胺为活化剂，在一定温度和压力下，丁基锂引发，可制得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Mw=14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万，结晶度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&gt;90%PE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675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5476"/>
            <a:ext cx="343849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引发剂配制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0728"/>
            <a:ext cx="6759563" cy="504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31640" y="443711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4%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~5%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35077" y="2420888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-90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~-95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℃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27984" y="602128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引发剂低温配制法</a:t>
            </a:r>
          </a:p>
        </p:txBody>
      </p:sp>
      <p:sp>
        <p:nvSpPr>
          <p:cNvPr id="4" name="圆角矩形标注 3"/>
          <p:cNvSpPr/>
          <p:nvPr/>
        </p:nvSpPr>
        <p:spPr>
          <a:xfrm>
            <a:off x="7074862" y="5085184"/>
            <a:ext cx="1313562" cy="792088"/>
          </a:xfrm>
          <a:prstGeom prst="wedgeRoundRectCallout">
            <a:avLst>
              <a:gd name="adj1" fmla="val -122886"/>
              <a:gd name="adj2" fmla="val -12579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进一步稀释</a:t>
            </a:r>
          </a:p>
        </p:txBody>
      </p:sp>
    </p:spTree>
    <p:extLst>
      <p:ext uri="{BB962C8B-B14F-4D97-AF65-F5344CB8AC3E}">
        <p14:creationId xmlns:p14="http://schemas.microsoft.com/office/powerpoint/2010/main" val="8967945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）聚合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579"/>
            <a:ext cx="4320480" cy="62065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3567" y="1196752"/>
            <a:ext cx="38884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强制循环多管式反应器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中心部分是向上的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冷却通道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，小口径列管是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反应通道</a:t>
            </a:r>
            <a:endParaRPr lang="en-US" altLang="zh-CN" sz="24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聚合时，图右下通入单体及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倍单体体积的溶剂，左下方通入配好的引发剂，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AlCl</a:t>
            </a:r>
            <a:r>
              <a:rPr lang="en-US" altLang="zh-CN" sz="24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的浓度为单体量的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0.02%</a:t>
            </a:r>
          </a:p>
          <a:p>
            <a:pPr marL="457200" indent="-457200"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顶部溢出共聚物，大部分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CH</a:t>
            </a:r>
            <a:r>
              <a:rPr lang="en-US" altLang="zh-CN" sz="24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Cl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则从周围列管循环使用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Clr>
                <a:srgbClr val="0000FF"/>
              </a:buClr>
              <a:buFont typeface="Arial" panose="020B0604020202020204" pitchFamily="34" charset="0"/>
              <a:buChar char="♣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为防止沉淀与挂胶，预聚流速在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~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5m/s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68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2898"/>
            <a:ext cx="3222466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）分离后处理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49699"/>
            <a:ext cx="7056784" cy="46400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FDD92A-BAB4-4B5A-8AFD-CB6B34B5F939}"/>
              </a:ext>
            </a:extLst>
          </p:cNvPr>
          <p:cNvSpPr/>
          <p:nvPr/>
        </p:nvSpPr>
        <p:spPr>
          <a:xfrm>
            <a:off x="251520" y="764704"/>
            <a:ext cx="8784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闪蒸塔装有立式和斜式搅拌器，搅拌速度适中以控制胶粒大小。为防止胶粒黏结老化可加入橡胶量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1%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的硬脂酸盐和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0.2%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防老剂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63190F-2C1C-4B70-BAE1-131B5A909293}"/>
              </a:ext>
            </a:extLst>
          </p:cNvPr>
          <p:cNvSpPr txBox="1"/>
          <p:nvPr/>
        </p:nvSpPr>
        <p:spPr>
          <a:xfrm>
            <a:off x="1000091" y="44697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单体、溶剂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B98800E-8B19-40E4-8FD0-43FF0DDB5649}"/>
              </a:ext>
            </a:extLst>
          </p:cNvPr>
          <p:cNvCxnSpPr/>
          <p:nvPr/>
        </p:nvCxnSpPr>
        <p:spPr>
          <a:xfrm flipV="1">
            <a:off x="2339752" y="3861048"/>
            <a:ext cx="432048" cy="792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C70B76A-B13F-42AB-8742-F229597913DB}"/>
              </a:ext>
            </a:extLst>
          </p:cNvPr>
          <p:cNvSpPr txBox="1"/>
          <p:nvPr/>
        </p:nvSpPr>
        <p:spPr>
          <a:xfrm>
            <a:off x="5724128" y="182653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第二次脱除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单体、溶剂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19AD823-D06C-44E1-8BCC-01A80F6CE242}"/>
              </a:ext>
            </a:extLst>
          </p:cNvPr>
          <p:cNvCxnSpPr>
            <a:stCxn id="13" idx="1"/>
          </p:cNvCxnSpPr>
          <p:nvPr/>
        </p:nvCxnSpPr>
        <p:spPr>
          <a:xfrm flipH="1">
            <a:off x="5436096" y="2149699"/>
            <a:ext cx="288032" cy="631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7E77FFA-718B-4686-A2D2-21A8B8270240}"/>
              </a:ext>
            </a:extLst>
          </p:cNvPr>
          <p:cNvSpPr txBox="1"/>
          <p:nvPr/>
        </p:nvSpPr>
        <p:spPr>
          <a:xfrm>
            <a:off x="7791409" y="28207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水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AE47F70-77CC-44E3-9C36-C842D971AD6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452320" y="3005373"/>
            <a:ext cx="339089" cy="423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29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271841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）回收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63243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D061BB-222C-4B2B-A8F7-9F3B95E85037}"/>
              </a:ext>
            </a:extLst>
          </p:cNvPr>
          <p:cNvSpPr/>
          <p:nvPr/>
        </p:nvSpPr>
        <p:spPr>
          <a:xfrm>
            <a:off x="5364088" y="1700808"/>
            <a:ext cx="14401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AE2294-98CA-46CA-9D73-01209BB85DF5}"/>
              </a:ext>
            </a:extLst>
          </p:cNvPr>
          <p:cNvSpPr txBox="1"/>
          <p:nvPr/>
        </p:nvSpPr>
        <p:spPr>
          <a:xfrm>
            <a:off x="3480808" y="5934670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氯甲烷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异丁烯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异戊二烯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DA8FCDB-3D4D-49CB-A624-C43E111A8F3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588804" y="5229200"/>
            <a:ext cx="343236" cy="1167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105A015-3266-4302-AD00-12F555D50631}"/>
              </a:ext>
            </a:extLst>
          </p:cNvPr>
          <p:cNvSpPr txBox="1"/>
          <p:nvPr/>
        </p:nvSpPr>
        <p:spPr>
          <a:xfrm>
            <a:off x="1034436" y="112474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进料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E30384-5628-41AC-80A0-D577FCFAB093}"/>
              </a:ext>
            </a:extLst>
          </p:cNvPr>
          <p:cNvSpPr txBox="1"/>
          <p:nvPr/>
        </p:nvSpPr>
        <p:spPr>
          <a:xfrm>
            <a:off x="2627784" y="359821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单体</a:t>
            </a:r>
          </a:p>
        </p:txBody>
      </p:sp>
    </p:spTree>
    <p:extLst>
      <p:ext uri="{BB962C8B-B14F-4D97-AF65-F5344CB8AC3E}">
        <p14:creationId xmlns:p14="http://schemas.microsoft.com/office/powerpoint/2010/main" val="2493500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294474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5.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生产控制因素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620688"/>
            <a:ext cx="8064896" cy="5904656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）杂质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给电子体杂质水、甲醇、</a:t>
            </a:r>
            <a:r>
              <a:rPr lang="en-US" altLang="zh-CN" sz="28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HCl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、二甲醚等与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AlCl</a:t>
            </a:r>
            <a:r>
              <a:rPr lang="en-US" altLang="zh-CN" sz="28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生成的络合物可以离解成活性催化剂，但是活性不高导致转化率降低，此外还可能会产生链转移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7" y="3140968"/>
            <a:ext cx="527373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9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00644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5.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生产控制因素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烯烃杂质主要是原料带入的正丁烯，加剧链转移，使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Mw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↓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737168"/>
              </p:ext>
            </p:extLst>
          </p:nvPr>
        </p:nvGraphicFramePr>
        <p:xfrm>
          <a:off x="4892980" y="1920896"/>
          <a:ext cx="3310168" cy="114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6" name="CS ChemDraw Drawing" r:id="rId3" imgW="2544870" imgH="878711" progId="ChemDraw.Document.6.0">
                  <p:embed/>
                </p:oleObj>
              </mc:Choice>
              <mc:Fallback>
                <p:oleObj name="CS ChemDraw Drawing" r:id="rId3" imgW="2544870" imgH="8787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2980" y="1920896"/>
                        <a:ext cx="3310168" cy="114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92" y="2152806"/>
            <a:ext cx="3090076" cy="4071232"/>
          </a:xfrm>
          <a:prstGeom prst="rect">
            <a:avLst/>
          </a:prstGeom>
        </p:spPr>
      </p:pic>
      <p:cxnSp>
        <p:nvCxnSpPr>
          <p:cNvPr id="5" name="直接箭头连接符 4"/>
          <p:cNvCxnSpPr>
            <a:cxnSpLocks/>
          </p:cNvCxnSpPr>
          <p:nvPr/>
        </p:nvCxnSpPr>
        <p:spPr>
          <a:xfrm flipV="1">
            <a:off x="3995936" y="2852936"/>
            <a:ext cx="1368152" cy="1224136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358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150458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5.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生产控制因素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）单体浓度和配料比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单体浓度过高，反应温度升高很快，过于激烈难以控制，容易导致结块，甚至催化剂还未加足量就被迫停止反应。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单体浓度过低，则结冰（溶剂：氯甲烷）现象严重，也不能获得较高的转化率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005064"/>
            <a:ext cx="41764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05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72652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5.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生产控制因素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）聚合温度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spcBef>
                <a:spcPts val="600"/>
              </a:spcBef>
              <a:buClr>
                <a:srgbClr val="002060"/>
              </a:buClr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因为单体链转移活化能总是比链生长活化能大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17.56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~19.23 kJ/</a:t>
            </a:r>
            <a:r>
              <a:rPr lang="en-US" altLang="zh-CN" sz="2800" dirty="0" err="1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mol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，因此低温能够抑制单体的链转移，有利于分子量的增大。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332344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62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300644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5.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生产控制因素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）溶剂</a:t>
            </a:r>
            <a:endParaRPr lang="en-US" altLang="zh-CN" sz="28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淤浆聚合溶剂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</a:t>
            </a:r>
            <a:r>
              <a:rPr lang="en-US" altLang="zh-CN" sz="32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Cl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，不溶解聚合物，对引发剂惰性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均相溶液聚合溶剂正丁烷、异戊烷，主要是为了避免釜挂胶和结垢，但是溶液黏度大，传热困难聚合物浓度不超过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%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~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5%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，降低了生产能力</a:t>
            </a:r>
          </a:p>
        </p:txBody>
      </p:sp>
    </p:spTree>
    <p:extLst>
      <p:ext uri="{BB962C8B-B14F-4D97-AF65-F5344CB8AC3E}">
        <p14:creationId xmlns:p14="http://schemas.microsoft.com/office/powerpoint/2010/main" val="120296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3121"/>
            <a:ext cx="4446602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活性阴离子聚合应用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合成窄分子量分布聚合物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spcBef>
                <a:spcPts val="1200"/>
              </a:spcBef>
              <a:buClr>
                <a:srgbClr val="002060"/>
              </a:buClr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尽管近年来有多种活性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可控聚合方法问世，但阴离子活性聚合仍是制备窄分子量分布聚合物的最好方法。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>
              <a:spcBef>
                <a:spcPts val="1200"/>
              </a:spcBef>
              <a:buClr>
                <a:srgbClr val="002060"/>
              </a:buClr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通过该聚合，可以制备得到接近于均一分子量分布的聚合物，为研究聚合物分子量与性能之间的关系提供了物质基础，也为凝聚渗透色谱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GPC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测分子量提供了可靠依据</a:t>
            </a:r>
          </a:p>
        </p:txBody>
      </p:sp>
    </p:spTree>
    <p:extLst>
      <p:ext uri="{BB962C8B-B14F-4D97-AF65-F5344CB8AC3E}">
        <p14:creationId xmlns:p14="http://schemas.microsoft.com/office/powerpoint/2010/main" val="350070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-492"/>
            <a:ext cx="415857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活性阴离子聚合应用</a:t>
            </a: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合成嵌段、星型、梳状聚合物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4061930" cy="12961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663697"/>
            <a:ext cx="2724974" cy="15008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0112" y="3717033"/>
            <a:ext cx="2952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活性聚苯乙烯会与加入的聚甲聚丙烯酸甲酯中的酯基反应，将活性链“挂在”主链上形成星型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32837"/>
              </p:ext>
            </p:extLst>
          </p:nvPr>
        </p:nvGraphicFramePr>
        <p:xfrm>
          <a:off x="1043608" y="3717033"/>
          <a:ext cx="4030784" cy="1938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" name="CS ChemDraw Drawing" r:id="rId5" imgW="4858079" imgH="2337572" progId="ChemDraw.Document.6.0">
                  <p:embed/>
                </p:oleObj>
              </mc:Choice>
              <mc:Fallback>
                <p:oleObj name="CS ChemDraw Drawing" r:id="rId5" imgW="4858079" imgH="233757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608" y="3717033"/>
                        <a:ext cx="4030784" cy="1938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429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0" y="0"/>
            <a:ext cx="4158570" cy="504056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9.3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活性阴离子聚合应用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683568" y="836712"/>
            <a:ext cx="8064896" cy="5688632"/>
          </a:xfrm>
          <a:prstGeom prst="round2Diag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制备有反应活性的大分子单体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28800"/>
            <a:ext cx="521696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93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6809</TotalTime>
  <Words>4225</Words>
  <Application>Microsoft Office PowerPoint</Application>
  <PresentationFormat>全屏显示(4:3)</PresentationFormat>
  <Paragraphs>507</Paragraphs>
  <Slides>68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华文行楷</vt:lpstr>
      <vt:lpstr>楷体</vt:lpstr>
      <vt:lpstr>微软雅黑</vt:lpstr>
      <vt:lpstr>Arial</vt:lpstr>
      <vt:lpstr>Calibri</vt:lpstr>
      <vt:lpstr>Times New Roman</vt:lpstr>
      <vt:lpstr>Wingdings</vt:lpstr>
      <vt:lpstr>Office 主题</vt:lpstr>
      <vt:lpstr>CS ChemDraw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王 凯悌</cp:lastModifiedBy>
  <cp:revision>664</cp:revision>
  <dcterms:created xsi:type="dcterms:W3CDTF">2013-10-30T09:04:50Z</dcterms:created>
  <dcterms:modified xsi:type="dcterms:W3CDTF">2019-10-17T00:42:14Z</dcterms:modified>
</cp:coreProperties>
</file>